
<file path=[Content_Types].xml><?xml version="1.0" encoding="utf-8"?>
<Types xmlns="http://schemas.openxmlformats.org/package/2006/content-types">
  <Default Extension="bin" ContentType="application/vnd.ms-office.activeX"/>
  <Default Extension="jpeg" ContentType="image/jpeg"/>
  <Default Extension="png" ContentType="image/png"/>
  <Default Extension="rels" ContentType="application/vnd.openxmlformats-package.relationships+xml"/>
  <Default Extension="svg" ContentType="image/svg+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activeX/activeX7.xml" ContentType="application/vnd.ms-office.activeX+xml"/>
  <Override PartName="/ppt/activeX/activeX8.xml" ContentType="application/vnd.ms-office.activeX+xml"/>
  <Override PartName="/ppt/activeX/activeX9.xml" ContentType="application/vnd.ms-office.activeX+xml"/>
  <Override PartName="/ppt/activeX/activeX10.xml" ContentType="application/vnd.ms-office.activeX+xml"/>
  <Override PartName="/ppt/activeX/activeX11.xml" ContentType="application/vnd.ms-office.activeX+xml"/>
  <Override PartName="/ppt/activeX/activeX12.xml" ContentType="application/vnd.ms-office.activeX+xml"/>
  <Override PartName="/ppt/activeX/activeX13.xml" ContentType="application/vnd.ms-office.activeX+xml"/>
  <Override PartName="/ppt/activeX/activeX14.xml" ContentType="application/vnd.ms-office.activeX+xml"/>
  <Override PartName="/ppt/activeX/activeX15.xml" ContentType="application/vnd.ms-office.activeX+xml"/>
  <Override PartName="/ppt/activeX/activeX16.xml" ContentType="application/vnd.ms-office.activeX+xml"/>
  <Override PartName="/ppt/activeX/activeX17.xml" ContentType="application/vnd.ms-office.activeX+xml"/>
  <Override PartName="/ppt/activeX/activeX18.xml" ContentType="application/vnd.ms-office.activeX+xml"/>
  <Override PartName="/ppt/activeX/activeX19.xml" ContentType="application/vnd.ms-office.activeX+xml"/>
  <Override PartName="/ppt/activeX/activeX20.xml" ContentType="application/vnd.ms-office.activeX+xml"/>
  <Override PartName="/ppt/activeX/activeX21.xml" ContentType="application/vnd.ms-office.activeX+xml"/>
  <Override PartName="/ppt/activeX/activeX22.xml" ContentType="application/vnd.ms-office.activeX+xml"/>
  <Override PartName="/ppt/activeX/activeX23.xml" ContentType="application/vnd.ms-office.activeX+xml"/>
  <Override PartName="/ppt/activeX/activeX24.xml" ContentType="application/vnd.ms-office.activeX+xml"/>
  <Override PartName="/ppt/activeX/activeX25.xml" ContentType="application/vnd.ms-office.activeX+xml"/>
  <Override PartName="/ppt/activeX/activeX26.xml" ContentType="application/vnd.ms-office.activeX+xml"/>
  <Override PartName="/ppt/activeX/activeX27.xml" ContentType="application/vnd.ms-office.activeX+xml"/>
  <Override PartName="/ppt/activeX/activeX28.xml" ContentType="application/vnd.ms-office.activeX+xml"/>
  <Override PartName="/ppt/activeX/activeX29.xml" ContentType="application/vnd.ms-office.activeX+xml"/>
  <Override PartName="/ppt/activeX/activeX30.xml" ContentType="application/vnd.ms-office.activeX+xml"/>
  <Override PartName="/ppt/activeX/activeX31.xml" ContentType="application/vnd.ms-office.activeX+xml"/>
  <Override PartName="/ppt/activeX/activeX32.xml" ContentType="application/vnd.ms-office.activeX+xml"/>
  <Override PartName="/ppt/activeX/activeX33.xml" ContentType="application/vnd.ms-office.activeX+xml"/>
  <Override PartName="/ppt/activeX/activeX34.xml" ContentType="application/vnd.ms-office.activeX+xml"/>
  <Override PartName="/ppt/activeX/activeX35.xml" ContentType="application/vnd.ms-office.activeX+xml"/>
  <Override PartName="/ppt/activeX/activeX36.xml" ContentType="application/vnd.ms-office.activeX+xml"/>
  <Override PartName="/ppt/activeX/activeX37.xml" ContentType="application/vnd.ms-office.activeX+xml"/>
  <Override PartName="/ppt/activeX/activeX38.xml" ContentType="application/vnd.ms-office.activeX+xml"/>
  <Override PartName="/ppt/activeX/activeX39.xml" ContentType="application/vnd.ms-office.activeX+xml"/>
  <Override PartName="/ppt/activeX/activeX40.xml" ContentType="application/vnd.ms-office.activeX+xml"/>
  <Override PartName="/ppt/activeX/activeX41.xml" ContentType="application/vnd.ms-office.activeX+xml"/>
  <Override PartName="/ppt/activeX/activeX42.xml" ContentType="application/vnd.ms-office.activeX+xml"/>
  <Override PartName="/ppt/activeX/activeX43.xml" ContentType="application/vnd.ms-office.activeX+xml"/>
  <Override PartName="/ppt/activeX/activeX44.xml" ContentType="application/vnd.ms-office.activeX+xml"/>
  <Override PartName="/ppt/activeX/activeX45.xml" ContentType="application/vnd.ms-office.activeX+xml"/>
  <Override PartName="/ppt/activeX/activeX46.xml" ContentType="application/vnd.ms-office.activeX+xml"/>
  <Override PartName="/ppt/activeX/activeX47.xml" ContentType="application/vnd.ms-office.activeX+xml"/>
  <Override PartName="/ppt/activeX/activeX48.xml" ContentType="application/vnd.ms-office.activeX+xml"/>
  <Override PartName="/ppt/activeX/activeX49.xml" ContentType="application/vnd.ms-office.activeX+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4" r:id="rId3"/>
    <p:sldId id="262" r:id="rId4"/>
    <p:sldId id="273" r:id="rId5"/>
    <p:sldId id="270" r:id="rId6"/>
    <p:sldId id="269" r:id="rId7"/>
    <p:sldId id="266" r:id="rId8"/>
    <p:sldId id="287" r:id="rId9"/>
    <p:sldId id="272" r:id="rId10"/>
    <p:sldId id="264" r:id="rId11"/>
    <p:sldId id="271" r:id="rId12"/>
    <p:sldId id="276" r:id="rId13"/>
    <p:sldId id="277" r:id="rId14"/>
    <p:sldId id="268" r:id="rId15"/>
    <p:sldId id="278" r:id="rId16"/>
    <p:sldId id="265" r:id="rId17"/>
    <p:sldId id="275" r:id="rId18"/>
    <p:sldId id="279" r:id="rId19"/>
    <p:sldId id="280" r:id="rId20"/>
    <p:sldId id="284" r:id="rId21"/>
    <p:sldId id="286"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70247B-4AA7-6D7A-95B4-5FC7399AFE52}" name="Lehrer" initials="L" userId="Lehre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wender" initials="A" lastIdx="7" clrIdx="0">
    <p:extLst>
      <p:ext uri="{19B8F6BF-5375-455C-9EA6-DF929625EA0E}">
        <p15:presenceInfo xmlns:p15="http://schemas.microsoft.com/office/powerpoint/2012/main" userId="Anwend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AFBF7"/>
    <a:srgbClr val="000000"/>
    <a:srgbClr val="E2E0DE"/>
    <a:srgbClr val="E9E8DF"/>
    <a:srgbClr val="E3E1D5"/>
    <a:srgbClr val="E4E2E0"/>
    <a:srgbClr val="E5E4DB"/>
    <a:srgbClr val="E2E1D6"/>
    <a:srgbClr val="EEED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Designformatvorlage 1 - Akz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95268" autoAdjust="0"/>
  </p:normalViewPr>
  <p:slideViewPr>
    <p:cSldViewPr snapToGrid="0">
      <p:cViewPr varScale="1">
        <p:scale>
          <a:sx n="89" d="100"/>
          <a:sy n="89" d="100"/>
        </p:scale>
        <p:origin x="68" y="524"/>
      </p:cViewPr>
      <p:guideLst>
        <p:guide orient="horz" pos="2160"/>
        <p:guide pos="3840"/>
      </p:guideLst>
    </p:cSldViewPr>
  </p:slideViewPr>
  <p:notesTextViewPr>
    <p:cViewPr>
      <p:scale>
        <a:sx n="1" d="1"/>
        <a:sy n="1" d="1"/>
      </p:scale>
      <p:origin x="0" y="0"/>
    </p:cViewPr>
  </p:notesTextViewPr>
  <p:sorterViewPr>
    <p:cViewPr>
      <p:scale>
        <a:sx n="100" d="100"/>
        <a:sy n="100" d="100"/>
      </p:scale>
      <p:origin x="0" y="-34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10.xml.rels><?xml version="1.0" encoding="UTF-8" standalone="yes"?>
<Relationships xmlns="http://schemas.openxmlformats.org/package/2006/relationships"><Relationship Id="rId1" Type="http://schemas.microsoft.com/office/2006/relationships/activeXControlBinary" Target="activeX10.bin"/></Relationships>
</file>

<file path=ppt/activeX/_rels/activeX11.xml.rels><?xml version="1.0" encoding="UTF-8" standalone="yes"?>
<Relationships xmlns="http://schemas.openxmlformats.org/package/2006/relationships"><Relationship Id="rId1" Type="http://schemas.microsoft.com/office/2006/relationships/activeXControlBinary" Target="activeX11.bin"/></Relationships>
</file>

<file path=ppt/activeX/_rels/activeX12.xml.rels><?xml version="1.0" encoding="UTF-8" standalone="yes"?>
<Relationships xmlns="http://schemas.openxmlformats.org/package/2006/relationships"><Relationship Id="rId1" Type="http://schemas.microsoft.com/office/2006/relationships/activeXControlBinary" Target="activeX12.bin"/></Relationships>
</file>

<file path=ppt/activeX/_rels/activeX13.xml.rels><?xml version="1.0" encoding="UTF-8" standalone="yes"?>
<Relationships xmlns="http://schemas.openxmlformats.org/package/2006/relationships"><Relationship Id="rId1" Type="http://schemas.microsoft.com/office/2006/relationships/activeXControlBinary" Target="activeX13.bin"/></Relationships>
</file>

<file path=ppt/activeX/_rels/activeX14.xml.rels><?xml version="1.0" encoding="UTF-8" standalone="yes"?>
<Relationships xmlns="http://schemas.openxmlformats.org/package/2006/relationships"><Relationship Id="rId1" Type="http://schemas.microsoft.com/office/2006/relationships/activeXControlBinary" Target="activeX14.bin"/></Relationships>
</file>

<file path=ppt/activeX/_rels/activeX15.xml.rels><?xml version="1.0" encoding="UTF-8" standalone="yes"?>
<Relationships xmlns="http://schemas.openxmlformats.org/package/2006/relationships"><Relationship Id="rId1" Type="http://schemas.microsoft.com/office/2006/relationships/activeXControlBinary" Target="activeX15.bin"/></Relationships>
</file>

<file path=ppt/activeX/_rels/activeX16.xml.rels><?xml version="1.0" encoding="UTF-8" standalone="yes"?>
<Relationships xmlns="http://schemas.openxmlformats.org/package/2006/relationships"><Relationship Id="rId1" Type="http://schemas.microsoft.com/office/2006/relationships/activeXControlBinary" Target="activeX16.bin"/></Relationships>
</file>

<file path=ppt/activeX/_rels/activeX17.xml.rels><?xml version="1.0" encoding="UTF-8" standalone="yes"?>
<Relationships xmlns="http://schemas.openxmlformats.org/package/2006/relationships"><Relationship Id="rId1" Type="http://schemas.microsoft.com/office/2006/relationships/activeXControlBinary" Target="activeX17.bin"/></Relationships>
</file>

<file path=ppt/activeX/_rels/activeX18.xml.rels><?xml version="1.0" encoding="UTF-8" standalone="yes"?>
<Relationships xmlns="http://schemas.openxmlformats.org/package/2006/relationships"><Relationship Id="rId1" Type="http://schemas.microsoft.com/office/2006/relationships/activeXControlBinary" Target="activeX18.bin"/></Relationships>
</file>

<file path=ppt/activeX/_rels/activeX19.xml.rels><?xml version="1.0" encoding="UTF-8" standalone="yes"?>
<Relationships xmlns="http://schemas.openxmlformats.org/package/2006/relationships"><Relationship Id="rId1" Type="http://schemas.microsoft.com/office/2006/relationships/activeXControlBinary" Target="activeX19.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20.xml.rels><?xml version="1.0" encoding="UTF-8" standalone="yes"?>
<Relationships xmlns="http://schemas.openxmlformats.org/package/2006/relationships"><Relationship Id="rId1" Type="http://schemas.microsoft.com/office/2006/relationships/activeXControlBinary" Target="activeX20.bin"/></Relationships>
</file>

<file path=ppt/activeX/_rels/activeX21.xml.rels><?xml version="1.0" encoding="UTF-8" standalone="yes"?>
<Relationships xmlns="http://schemas.openxmlformats.org/package/2006/relationships"><Relationship Id="rId1" Type="http://schemas.microsoft.com/office/2006/relationships/activeXControlBinary" Target="activeX21.bin"/></Relationships>
</file>

<file path=ppt/activeX/_rels/activeX22.xml.rels><?xml version="1.0" encoding="UTF-8" standalone="yes"?>
<Relationships xmlns="http://schemas.openxmlformats.org/package/2006/relationships"><Relationship Id="rId1" Type="http://schemas.microsoft.com/office/2006/relationships/activeXControlBinary" Target="activeX22.bin"/></Relationships>
</file>

<file path=ppt/activeX/_rels/activeX23.xml.rels><?xml version="1.0" encoding="UTF-8" standalone="yes"?>
<Relationships xmlns="http://schemas.openxmlformats.org/package/2006/relationships"><Relationship Id="rId1" Type="http://schemas.microsoft.com/office/2006/relationships/activeXControlBinary" Target="activeX23.bin"/></Relationships>
</file>

<file path=ppt/activeX/_rels/activeX24.xml.rels><?xml version="1.0" encoding="UTF-8" standalone="yes"?>
<Relationships xmlns="http://schemas.openxmlformats.org/package/2006/relationships"><Relationship Id="rId1" Type="http://schemas.microsoft.com/office/2006/relationships/activeXControlBinary" Target="activeX24.bin"/></Relationships>
</file>

<file path=ppt/activeX/_rels/activeX25.xml.rels><?xml version="1.0" encoding="UTF-8" standalone="yes"?>
<Relationships xmlns="http://schemas.openxmlformats.org/package/2006/relationships"><Relationship Id="rId1" Type="http://schemas.microsoft.com/office/2006/relationships/activeXControlBinary" Target="activeX25.bin"/></Relationships>
</file>

<file path=ppt/activeX/_rels/activeX26.xml.rels><?xml version="1.0" encoding="UTF-8" standalone="yes"?>
<Relationships xmlns="http://schemas.openxmlformats.org/package/2006/relationships"><Relationship Id="rId1" Type="http://schemas.microsoft.com/office/2006/relationships/activeXControlBinary" Target="activeX26.bin"/></Relationships>
</file>

<file path=ppt/activeX/_rels/activeX27.xml.rels><?xml version="1.0" encoding="UTF-8" standalone="yes"?>
<Relationships xmlns="http://schemas.openxmlformats.org/package/2006/relationships"><Relationship Id="rId1" Type="http://schemas.microsoft.com/office/2006/relationships/activeXControlBinary" Target="activeX27.bin"/></Relationships>
</file>

<file path=ppt/activeX/_rels/activeX28.xml.rels><?xml version="1.0" encoding="UTF-8" standalone="yes"?>
<Relationships xmlns="http://schemas.openxmlformats.org/package/2006/relationships"><Relationship Id="rId1" Type="http://schemas.microsoft.com/office/2006/relationships/activeXControlBinary" Target="activeX28.bin"/></Relationships>
</file>

<file path=ppt/activeX/_rels/activeX29.xml.rels><?xml version="1.0" encoding="UTF-8" standalone="yes"?>
<Relationships xmlns="http://schemas.openxmlformats.org/package/2006/relationships"><Relationship Id="rId1" Type="http://schemas.microsoft.com/office/2006/relationships/activeXControlBinary" Target="activeX29.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30.xml.rels><?xml version="1.0" encoding="UTF-8" standalone="yes"?>
<Relationships xmlns="http://schemas.openxmlformats.org/package/2006/relationships"><Relationship Id="rId1" Type="http://schemas.microsoft.com/office/2006/relationships/activeXControlBinary" Target="activeX30.bin"/></Relationships>
</file>

<file path=ppt/activeX/_rels/activeX31.xml.rels><?xml version="1.0" encoding="UTF-8" standalone="yes"?>
<Relationships xmlns="http://schemas.openxmlformats.org/package/2006/relationships"><Relationship Id="rId1" Type="http://schemas.microsoft.com/office/2006/relationships/activeXControlBinary" Target="activeX31.bin"/></Relationships>
</file>

<file path=ppt/activeX/_rels/activeX32.xml.rels><?xml version="1.0" encoding="UTF-8" standalone="yes"?>
<Relationships xmlns="http://schemas.openxmlformats.org/package/2006/relationships"><Relationship Id="rId1" Type="http://schemas.microsoft.com/office/2006/relationships/activeXControlBinary" Target="activeX32.bin"/></Relationships>
</file>

<file path=ppt/activeX/_rels/activeX33.xml.rels><?xml version="1.0" encoding="UTF-8" standalone="yes"?>
<Relationships xmlns="http://schemas.openxmlformats.org/package/2006/relationships"><Relationship Id="rId1" Type="http://schemas.microsoft.com/office/2006/relationships/activeXControlBinary" Target="activeX33.bin"/></Relationships>
</file>

<file path=ppt/activeX/_rels/activeX34.xml.rels><?xml version="1.0" encoding="UTF-8" standalone="yes"?>
<Relationships xmlns="http://schemas.openxmlformats.org/package/2006/relationships"><Relationship Id="rId1" Type="http://schemas.microsoft.com/office/2006/relationships/activeXControlBinary" Target="activeX34.bin"/></Relationships>
</file>

<file path=ppt/activeX/_rels/activeX35.xml.rels><?xml version="1.0" encoding="UTF-8" standalone="yes"?>
<Relationships xmlns="http://schemas.openxmlformats.org/package/2006/relationships"><Relationship Id="rId1" Type="http://schemas.microsoft.com/office/2006/relationships/activeXControlBinary" Target="activeX35.bin"/></Relationships>
</file>

<file path=ppt/activeX/_rels/activeX36.xml.rels><?xml version="1.0" encoding="UTF-8" standalone="yes"?>
<Relationships xmlns="http://schemas.openxmlformats.org/package/2006/relationships"><Relationship Id="rId1" Type="http://schemas.microsoft.com/office/2006/relationships/activeXControlBinary" Target="activeX36.bin"/></Relationships>
</file>

<file path=ppt/activeX/_rels/activeX37.xml.rels><?xml version="1.0" encoding="UTF-8" standalone="yes"?>
<Relationships xmlns="http://schemas.openxmlformats.org/package/2006/relationships"><Relationship Id="rId1" Type="http://schemas.microsoft.com/office/2006/relationships/activeXControlBinary" Target="activeX37.bin"/></Relationships>
</file>

<file path=ppt/activeX/_rels/activeX38.xml.rels><?xml version="1.0" encoding="UTF-8" standalone="yes"?>
<Relationships xmlns="http://schemas.openxmlformats.org/package/2006/relationships"><Relationship Id="rId1" Type="http://schemas.microsoft.com/office/2006/relationships/activeXControlBinary" Target="activeX38.bin"/></Relationships>
</file>

<file path=ppt/activeX/_rels/activeX39.xml.rels><?xml version="1.0" encoding="UTF-8" standalone="yes"?>
<Relationships xmlns="http://schemas.openxmlformats.org/package/2006/relationships"><Relationship Id="rId1" Type="http://schemas.microsoft.com/office/2006/relationships/activeXControlBinary" Target="activeX39.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40.xml.rels><?xml version="1.0" encoding="UTF-8" standalone="yes"?>
<Relationships xmlns="http://schemas.openxmlformats.org/package/2006/relationships"><Relationship Id="rId1" Type="http://schemas.microsoft.com/office/2006/relationships/activeXControlBinary" Target="activeX40.bin"/></Relationships>
</file>

<file path=ppt/activeX/_rels/activeX41.xml.rels><?xml version="1.0" encoding="UTF-8" standalone="yes"?>
<Relationships xmlns="http://schemas.openxmlformats.org/package/2006/relationships"><Relationship Id="rId1" Type="http://schemas.microsoft.com/office/2006/relationships/activeXControlBinary" Target="activeX41.bin"/></Relationships>
</file>

<file path=ppt/activeX/_rels/activeX42.xml.rels><?xml version="1.0" encoding="UTF-8" standalone="yes"?>
<Relationships xmlns="http://schemas.openxmlformats.org/package/2006/relationships"><Relationship Id="rId1" Type="http://schemas.microsoft.com/office/2006/relationships/activeXControlBinary" Target="activeX42.bin"/></Relationships>
</file>

<file path=ppt/activeX/_rels/activeX43.xml.rels><?xml version="1.0" encoding="UTF-8" standalone="yes"?>
<Relationships xmlns="http://schemas.openxmlformats.org/package/2006/relationships"><Relationship Id="rId1" Type="http://schemas.microsoft.com/office/2006/relationships/activeXControlBinary" Target="activeX43.bin"/></Relationships>
</file>

<file path=ppt/activeX/_rels/activeX44.xml.rels><?xml version="1.0" encoding="UTF-8" standalone="yes"?>
<Relationships xmlns="http://schemas.openxmlformats.org/package/2006/relationships"><Relationship Id="rId1" Type="http://schemas.microsoft.com/office/2006/relationships/activeXControlBinary" Target="activeX44.bin"/></Relationships>
</file>

<file path=ppt/activeX/_rels/activeX45.xml.rels><?xml version="1.0" encoding="UTF-8" standalone="yes"?>
<Relationships xmlns="http://schemas.openxmlformats.org/package/2006/relationships"><Relationship Id="rId1" Type="http://schemas.microsoft.com/office/2006/relationships/activeXControlBinary" Target="activeX45.bin"/></Relationships>
</file>

<file path=ppt/activeX/_rels/activeX46.xml.rels><?xml version="1.0" encoding="UTF-8" standalone="yes"?>
<Relationships xmlns="http://schemas.openxmlformats.org/package/2006/relationships"><Relationship Id="rId1" Type="http://schemas.microsoft.com/office/2006/relationships/activeXControlBinary" Target="activeX46.bin"/></Relationships>
</file>

<file path=ppt/activeX/_rels/activeX47.xml.rels><?xml version="1.0" encoding="UTF-8" standalone="yes"?>
<Relationships xmlns="http://schemas.openxmlformats.org/package/2006/relationships"><Relationship Id="rId1" Type="http://schemas.microsoft.com/office/2006/relationships/activeXControlBinary" Target="activeX47.bin"/></Relationships>
</file>

<file path=ppt/activeX/_rels/activeX48.xml.rels><?xml version="1.0" encoding="UTF-8" standalone="yes"?>
<Relationships xmlns="http://schemas.openxmlformats.org/package/2006/relationships"><Relationship Id="rId1" Type="http://schemas.microsoft.com/office/2006/relationships/activeXControlBinary" Target="activeX48.bin"/></Relationships>
</file>

<file path=ppt/activeX/_rels/activeX49.xml.rels><?xml version="1.0" encoding="UTF-8" standalone="yes"?>
<Relationships xmlns="http://schemas.openxmlformats.org/package/2006/relationships"><Relationship Id="rId1" Type="http://schemas.microsoft.com/office/2006/relationships/activeXControlBinary" Target="activeX49.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_rels/activeX9.xml.rels><?xml version="1.0" encoding="UTF-8" standalone="yes"?>
<Relationships xmlns="http://schemas.openxmlformats.org/package/2006/relationships"><Relationship Id="rId1" Type="http://schemas.microsoft.com/office/2006/relationships/activeXControlBinary" Target="activeX9.bin"/></Relationships>
</file>

<file path=ppt/activeX/activeX1.xml><?xml version="1.0" encoding="utf-8"?>
<ax:ocx xmlns:ax="http://schemas.microsoft.com/office/2006/activeX" xmlns:r="http://schemas.openxmlformats.org/officeDocument/2006/relationships" ax:classid="{8BD21D40-EC42-11CE-9E0D-00AA006002F3}" ax:persistence="persistStorage" r:id="rId1"/>
</file>

<file path=ppt/activeX/activeX10.xml><?xml version="1.0" encoding="utf-8"?>
<ax:ocx xmlns:ax="http://schemas.microsoft.com/office/2006/activeX" xmlns:r="http://schemas.openxmlformats.org/officeDocument/2006/relationships" ax:classid="{8BD21D40-EC42-11CE-9E0D-00AA006002F3}" ax:persistence="persistStorage" r:id="rId1"/>
</file>

<file path=ppt/activeX/activeX11.xml><?xml version="1.0" encoding="utf-8"?>
<ax:ocx xmlns:ax="http://schemas.microsoft.com/office/2006/activeX" xmlns:r="http://schemas.openxmlformats.org/officeDocument/2006/relationships" ax:classid="{8BD21D40-EC42-11CE-9E0D-00AA006002F3}" ax:persistence="persistStorage" r:id="rId1"/>
</file>

<file path=ppt/activeX/activeX12.xml><?xml version="1.0" encoding="utf-8"?>
<ax:ocx xmlns:ax="http://schemas.microsoft.com/office/2006/activeX" xmlns:r="http://schemas.openxmlformats.org/officeDocument/2006/relationships" ax:classid="{8BD21D40-EC42-11CE-9E0D-00AA006002F3}" ax:persistence="persistStorage" r:id="rId1"/>
</file>

<file path=ppt/activeX/activeX13.xml><?xml version="1.0" encoding="utf-8"?>
<ax:ocx xmlns:ax="http://schemas.microsoft.com/office/2006/activeX" xmlns:r="http://schemas.openxmlformats.org/officeDocument/2006/relationships" ax:classid="{8BD21D40-EC42-11CE-9E0D-00AA006002F3}" ax:persistence="persistStorage" r:id="rId1"/>
</file>

<file path=ppt/activeX/activeX14.xml><?xml version="1.0" encoding="utf-8"?>
<ax:ocx xmlns:ax="http://schemas.microsoft.com/office/2006/activeX" xmlns:r="http://schemas.openxmlformats.org/officeDocument/2006/relationships" ax:classid="{8BD21D40-EC42-11CE-9E0D-00AA006002F3}" ax:persistence="persistStorage" r:id="rId1"/>
</file>

<file path=ppt/activeX/activeX15.xml><?xml version="1.0" encoding="utf-8"?>
<ax:ocx xmlns:ax="http://schemas.microsoft.com/office/2006/activeX" xmlns:r="http://schemas.openxmlformats.org/officeDocument/2006/relationships" ax:classid="{8BD21D40-EC42-11CE-9E0D-00AA006002F3}" ax:persistence="persistStorage" r:id="rId1"/>
</file>

<file path=ppt/activeX/activeX16.xml><?xml version="1.0" encoding="utf-8"?>
<ax:ocx xmlns:ax="http://schemas.microsoft.com/office/2006/activeX" xmlns:r="http://schemas.openxmlformats.org/officeDocument/2006/relationships" ax:classid="{8BD21D40-EC42-11CE-9E0D-00AA006002F3}" ax:persistence="persistStorage" r:id="rId1"/>
</file>

<file path=ppt/activeX/activeX17.xml><?xml version="1.0" encoding="utf-8"?>
<ax:ocx xmlns:ax="http://schemas.microsoft.com/office/2006/activeX" xmlns:r="http://schemas.openxmlformats.org/officeDocument/2006/relationships" ax:classid="{8BD21D40-EC42-11CE-9E0D-00AA006002F3}" ax:persistence="persistStorage" r:id="rId1"/>
</file>

<file path=ppt/activeX/activeX18.xml><?xml version="1.0" encoding="utf-8"?>
<ax:ocx xmlns:ax="http://schemas.microsoft.com/office/2006/activeX" xmlns:r="http://schemas.openxmlformats.org/officeDocument/2006/relationships" ax:classid="{8BD21D40-EC42-11CE-9E0D-00AA006002F3}" ax:persistence="persistStorage" r:id="rId1"/>
</file>

<file path=ppt/activeX/activeX19.xml><?xml version="1.0" encoding="utf-8"?>
<ax:ocx xmlns:ax="http://schemas.microsoft.com/office/2006/activeX" xmlns:r="http://schemas.openxmlformats.org/officeDocument/2006/relationships" ax:classid="{8BD21D40-EC42-11CE-9E0D-00AA006002F3}" ax:persistence="persistStorage" r:id="rId1"/>
</file>

<file path=ppt/activeX/activeX2.xml><?xml version="1.0" encoding="utf-8"?>
<ax:ocx xmlns:ax="http://schemas.microsoft.com/office/2006/activeX" xmlns:r="http://schemas.openxmlformats.org/officeDocument/2006/relationships" ax:classid="{8BD21D40-EC42-11CE-9E0D-00AA006002F3}" ax:persistence="persistStorage" r:id="rId1"/>
</file>

<file path=ppt/activeX/activeX20.xml><?xml version="1.0" encoding="utf-8"?>
<ax:ocx xmlns:ax="http://schemas.microsoft.com/office/2006/activeX" xmlns:r="http://schemas.openxmlformats.org/officeDocument/2006/relationships" ax:classid="{8BD21D40-EC42-11CE-9E0D-00AA006002F3}" ax:persistence="persistStorage" r:id="rId1"/>
</file>

<file path=ppt/activeX/activeX21.xml><?xml version="1.0" encoding="utf-8"?>
<ax:ocx xmlns:ax="http://schemas.microsoft.com/office/2006/activeX" xmlns:r="http://schemas.openxmlformats.org/officeDocument/2006/relationships" ax:classid="{8BD21D40-EC42-11CE-9E0D-00AA006002F3}" ax:persistence="persistStorage" r:id="rId1"/>
</file>

<file path=ppt/activeX/activeX22.xml><?xml version="1.0" encoding="utf-8"?>
<ax:ocx xmlns:ax="http://schemas.microsoft.com/office/2006/activeX" xmlns:r="http://schemas.openxmlformats.org/officeDocument/2006/relationships" ax:classid="{8BD21D40-EC42-11CE-9E0D-00AA006002F3}" ax:persistence="persistStorage" r:id="rId1"/>
</file>

<file path=ppt/activeX/activeX23.xml><?xml version="1.0" encoding="utf-8"?>
<ax:ocx xmlns:ax="http://schemas.microsoft.com/office/2006/activeX" xmlns:r="http://schemas.openxmlformats.org/officeDocument/2006/relationships" ax:classid="{8BD21D40-EC42-11CE-9E0D-00AA006002F3}" ax:persistence="persistStorage" r:id="rId1"/>
</file>

<file path=ppt/activeX/activeX24.xml><?xml version="1.0" encoding="utf-8"?>
<ax:ocx xmlns:ax="http://schemas.microsoft.com/office/2006/activeX" xmlns:r="http://schemas.openxmlformats.org/officeDocument/2006/relationships" ax:classid="{8BD21D40-EC42-11CE-9E0D-00AA006002F3}" ax:persistence="persistStorage" r:id="rId1"/>
</file>

<file path=ppt/activeX/activeX25.xml><?xml version="1.0" encoding="utf-8"?>
<ax:ocx xmlns:ax="http://schemas.microsoft.com/office/2006/activeX" xmlns:r="http://schemas.openxmlformats.org/officeDocument/2006/relationships" ax:classid="{8BD21D40-EC42-11CE-9E0D-00AA006002F3}" ax:persistence="persistStorage" r:id="rId1"/>
</file>

<file path=ppt/activeX/activeX26.xml><?xml version="1.0" encoding="utf-8"?>
<ax:ocx xmlns:ax="http://schemas.microsoft.com/office/2006/activeX" xmlns:r="http://schemas.openxmlformats.org/officeDocument/2006/relationships" ax:classid="{8BD21D40-EC42-11CE-9E0D-00AA006002F3}" ax:persistence="persistStorage" r:id="rId1"/>
</file>

<file path=ppt/activeX/activeX27.xml><?xml version="1.0" encoding="utf-8"?>
<ax:ocx xmlns:ax="http://schemas.microsoft.com/office/2006/activeX" xmlns:r="http://schemas.openxmlformats.org/officeDocument/2006/relationships" ax:classid="{8BD21D40-EC42-11CE-9E0D-00AA006002F3}" ax:persistence="persistStorage" r:id="rId1"/>
</file>

<file path=ppt/activeX/activeX28.xml><?xml version="1.0" encoding="utf-8"?>
<ax:ocx xmlns:ax="http://schemas.microsoft.com/office/2006/activeX" xmlns:r="http://schemas.openxmlformats.org/officeDocument/2006/relationships" ax:classid="{8BD21D40-EC42-11CE-9E0D-00AA006002F3}" ax:persistence="persistStorage" r:id="rId1"/>
</file>

<file path=ppt/activeX/activeX29.xml><?xml version="1.0" encoding="utf-8"?>
<ax:ocx xmlns:ax="http://schemas.microsoft.com/office/2006/activeX" xmlns:r="http://schemas.openxmlformats.org/officeDocument/2006/relationships" ax:classid="{8BD21D40-EC42-11CE-9E0D-00AA006002F3}" ax:persistence="persistStorage" r:id="rId1"/>
</file>

<file path=ppt/activeX/activeX3.xml><?xml version="1.0" encoding="utf-8"?>
<ax:ocx xmlns:ax="http://schemas.microsoft.com/office/2006/activeX" xmlns:r="http://schemas.openxmlformats.org/officeDocument/2006/relationships" ax:classid="{8BD21D40-EC42-11CE-9E0D-00AA006002F3}" ax:persistence="persistStorage" r:id="rId1"/>
</file>

<file path=ppt/activeX/activeX30.xml><?xml version="1.0" encoding="utf-8"?>
<ax:ocx xmlns:ax="http://schemas.microsoft.com/office/2006/activeX" xmlns:r="http://schemas.openxmlformats.org/officeDocument/2006/relationships" ax:classid="{8BD21D40-EC42-11CE-9E0D-00AA006002F3}" ax:persistence="persistStorage" r:id="rId1"/>
</file>

<file path=ppt/activeX/activeX31.xml><?xml version="1.0" encoding="utf-8"?>
<ax:ocx xmlns:ax="http://schemas.microsoft.com/office/2006/activeX" xmlns:r="http://schemas.openxmlformats.org/officeDocument/2006/relationships" ax:classid="{8BD21D40-EC42-11CE-9E0D-00AA006002F3}" ax:persistence="persistStorage" r:id="rId1"/>
</file>

<file path=ppt/activeX/activeX32.xml><?xml version="1.0" encoding="utf-8"?>
<ax:ocx xmlns:ax="http://schemas.microsoft.com/office/2006/activeX" xmlns:r="http://schemas.openxmlformats.org/officeDocument/2006/relationships" ax:classid="{8BD21D40-EC42-11CE-9E0D-00AA006002F3}" ax:persistence="persistStorage" r:id="rId1"/>
</file>

<file path=ppt/activeX/activeX33.xml><?xml version="1.0" encoding="utf-8"?>
<ax:ocx xmlns:ax="http://schemas.microsoft.com/office/2006/activeX" xmlns:r="http://schemas.openxmlformats.org/officeDocument/2006/relationships" ax:classid="{8BD21D40-EC42-11CE-9E0D-00AA006002F3}" ax:persistence="persistStorage" r:id="rId1"/>
</file>

<file path=ppt/activeX/activeX34.xml><?xml version="1.0" encoding="utf-8"?>
<ax:ocx xmlns:ax="http://schemas.microsoft.com/office/2006/activeX" xmlns:r="http://schemas.openxmlformats.org/officeDocument/2006/relationships" ax:classid="{8BD21D40-EC42-11CE-9E0D-00AA006002F3}" ax:persistence="persistStorage" r:id="rId1"/>
</file>

<file path=ppt/activeX/activeX35.xml><?xml version="1.0" encoding="utf-8"?>
<ax:ocx xmlns:ax="http://schemas.microsoft.com/office/2006/activeX" xmlns:r="http://schemas.openxmlformats.org/officeDocument/2006/relationships" ax:classid="{8BD21D40-EC42-11CE-9E0D-00AA006002F3}" ax:persistence="persistStorage" r:id="rId1"/>
</file>

<file path=ppt/activeX/activeX36.xml><?xml version="1.0" encoding="utf-8"?>
<ax:ocx xmlns:ax="http://schemas.microsoft.com/office/2006/activeX" xmlns:r="http://schemas.openxmlformats.org/officeDocument/2006/relationships" ax:classid="{8BD21D40-EC42-11CE-9E0D-00AA006002F3}" ax:persistence="persistStorage" r:id="rId1"/>
</file>

<file path=ppt/activeX/activeX37.xml><?xml version="1.0" encoding="utf-8"?>
<ax:ocx xmlns:ax="http://schemas.microsoft.com/office/2006/activeX" xmlns:r="http://schemas.openxmlformats.org/officeDocument/2006/relationships" ax:classid="{8BD21D40-EC42-11CE-9E0D-00AA006002F3}" ax:persistence="persistStorage" r:id="rId1"/>
</file>

<file path=ppt/activeX/activeX38.xml><?xml version="1.0" encoding="utf-8"?>
<ax:ocx xmlns:ax="http://schemas.microsoft.com/office/2006/activeX" xmlns:r="http://schemas.openxmlformats.org/officeDocument/2006/relationships" ax:classid="{8BD21D40-EC42-11CE-9E0D-00AA006002F3}" ax:persistence="persistStorage" r:id="rId1"/>
</file>

<file path=ppt/activeX/activeX39.xml><?xml version="1.0" encoding="utf-8"?>
<ax:ocx xmlns:ax="http://schemas.microsoft.com/office/2006/activeX" xmlns:r="http://schemas.openxmlformats.org/officeDocument/2006/relationships" ax:classid="{8BD21D40-EC42-11CE-9E0D-00AA006002F3}" ax:persistence="persistStorage" r:id="rId1"/>
</file>

<file path=ppt/activeX/activeX4.xml><?xml version="1.0" encoding="utf-8"?>
<ax:ocx xmlns:ax="http://schemas.microsoft.com/office/2006/activeX" xmlns:r="http://schemas.openxmlformats.org/officeDocument/2006/relationships" ax:classid="{8BD21D40-EC42-11CE-9E0D-00AA006002F3}" ax:persistence="persistStorage" r:id="rId1"/>
</file>

<file path=ppt/activeX/activeX40.xml><?xml version="1.0" encoding="utf-8"?>
<ax:ocx xmlns:ax="http://schemas.microsoft.com/office/2006/activeX" xmlns:r="http://schemas.openxmlformats.org/officeDocument/2006/relationships" ax:classid="{8BD21D40-EC42-11CE-9E0D-00AA006002F3}" ax:persistence="persistStorage" r:id="rId1"/>
</file>

<file path=ppt/activeX/activeX41.xml><?xml version="1.0" encoding="utf-8"?>
<ax:ocx xmlns:ax="http://schemas.microsoft.com/office/2006/activeX" xmlns:r="http://schemas.openxmlformats.org/officeDocument/2006/relationships" ax:classid="{8BD21D40-EC42-11CE-9E0D-00AA006002F3}" ax:persistence="persistStorage" r:id="rId1"/>
</file>

<file path=ppt/activeX/activeX42.xml><?xml version="1.0" encoding="utf-8"?>
<ax:ocx xmlns:ax="http://schemas.microsoft.com/office/2006/activeX" xmlns:r="http://schemas.openxmlformats.org/officeDocument/2006/relationships" ax:classid="{8BD21D40-EC42-11CE-9E0D-00AA006002F3}" ax:persistence="persistStorage" r:id="rId1"/>
</file>

<file path=ppt/activeX/activeX43.xml><?xml version="1.0" encoding="utf-8"?>
<ax:ocx xmlns:ax="http://schemas.microsoft.com/office/2006/activeX" xmlns:r="http://schemas.openxmlformats.org/officeDocument/2006/relationships" ax:classid="{8BD21D40-EC42-11CE-9E0D-00AA006002F3}" ax:persistence="persistStorage" r:id="rId1"/>
</file>

<file path=ppt/activeX/activeX44.xml><?xml version="1.0" encoding="utf-8"?>
<ax:ocx xmlns:ax="http://schemas.microsoft.com/office/2006/activeX" xmlns:r="http://schemas.openxmlformats.org/officeDocument/2006/relationships" ax:classid="{8BD21D40-EC42-11CE-9E0D-00AA006002F3}" ax:persistence="persistStorage" r:id="rId1"/>
</file>

<file path=ppt/activeX/activeX45.xml><?xml version="1.0" encoding="utf-8"?>
<ax:ocx xmlns:ax="http://schemas.microsoft.com/office/2006/activeX" xmlns:r="http://schemas.openxmlformats.org/officeDocument/2006/relationships" ax:classid="{8BD21D40-EC42-11CE-9E0D-00AA006002F3}" ax:persistence="persistStorage" r:id="rId1"/>
</file>

<file path=ppt/activeX/activeX46.xml><?xml version="1.0" encoding="utf-8"?>
<ax:ocx xmlns:ax="http://schemas.microsoft.com/office/2006/activeX" xmlns:r="http://schemas.openxmlformats.org/officeDocument/2006/relationships" ax:classid="{8BD21D40-EC42-11CE-9E0D-00AA006002F3}" ax:persistence="persistStorage" r:id="rId1"/>
</file>

<file path=ppt/activeX/activeX47.xml><?xml version="1.0" encoding="utf-8"?>
<ax:ocx xmlns:ax="http://schemas.microsoft.com/office/2006/activeX" xmlns:r="http://schemas.openxmlformats.org/officeDocument/2006/relationships" ax:classid="{8BD21D40-EC42-11CE-9E0D-00AA006002F3}" ax:persistence="persistStorage" r:id="rId1"/>
</file>

<file path=ppt/activeX/activeX48.xml><?xml version="1.0" encoding="utf-8"?>
<ax:ocx xmlns:ax="http://schemas.microsoft.com/office/2006/activeX" xmlns:r="http://schemas.openxmlformats.org/officeDocument/2006/relationships" ax:classid="{8BD21D40-EC42-11CE-9E0D-00AA006002F3}" ax:persistence="persistStorage" r:id="rId1"/>
</file>

<file path=ppt/activeX/activeX49.xml><?xml version="1.0" encoding="utf-8"?>
<ax:ocx xmlns:ax="http://schemas.microsoft.com/office/2006/activeX" xmlns:r="http://schemas.openxmlformats.org/officeDocument/2006/relationships" ax:classid="{8BD21D40-EC42-11CE-9E0D-00AA006002F3}" ax:persistence="persistStorage" r:id="rId1"/>
</file>

<file path=ppt/activeX/activeX5.xml><?xml version="1.0" encoding="utf-8"?>
<ax:ocx xmlns:ax="http://schemas.microsoft.com/office/2006/activeX" xmlns:r="http://schemas.openxmlformats.org/officeDocument/2006/relationships" ax:classid="{8BD21D40-EC42-11CE-9E0D-00AA006002F3}" ax:persistence="persistStorage" r:id="rId1"/>
</file>

<file path=ppt/activeX/activeX6.xml><?xml version="1.0" encoding="utf-8"?>
<ax:ocx xmlns:ax="http://schemas.microsoft.com/office/2006/activeX" xmlns:r="http://schemas.openxmlformats.org/officeDocument/2006/relationships" ax:classid="{8BD21D40-EC42-11CE-9E0D-00AA006002F3}" ax:persistence="persistStorage" r:id="rId1"/>
</file>

<file path=ppt/activeX/activeX7.xml><?xml version="1.0" encoding="utf-8"?>
<ax:ocx xmlns:ax="http://schemas.microsoft.com/office/2006/activeX" xmlns:r="http://schemas.openxmlformats.org/officeDocument/2006/relationships" ax:classid="{8BD21D40-EC42-11CE-9E0D-00AA006002F3}" ax:persistence="persistStorage" r:id="rId1"/>
</file>

<file path=ppt/activeX/activeX8.xml><?xml version="1.0" encoding="utf-8"?>
<ax:ocx xmlns:ax="http://schemas.microsoft.com/office/2006/activeX" xmlns:r="http://schemas.openxmlformats.org/officeDocument/2006/relationships" ax:classid="{8BD21D40-EC42-11CE-9E0D-00AA006002F3}" ax:persistence="persistStorage" r:id="rId1"/>
</file>

<file path=ppt/activeX/activeX9.xml><?xml version="1.0" encoding="utf-8"?>
<ax:ocx xmlns:ax="http://schemas.microsoft.com/office/2006/activeX" xmlns:r="http://schemas.openxmlformats.org/officeDocument/2006/relationships" ax:classid="{8BD21D40-EC42-11CE-9E0D-00AA006002F3}" ax:persistence="persistStorage" r:id="rId1"/>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F1F9D869-93FE-43A5-A9CF-C9125E1944EE}" type="datetimeFigureOut">
              <a:rPr lang="de-DE" smtClean="0"/>
              <a:t>21.11.2025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3465209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1F9D869-93FE-43A5-A9CF-C9125E1944EE}" type="datetimeFigureOut">
              <a:rPr lang="de-DE" smtClean="0"/>
              <a:t>21.11.2025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2588105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1F9D869-93FE-43A5-A9CF-C9125E1944EE}" type="datetimeFigureOut">
              <a:rPr lang="de-DE" smtClean="0"/>
              <a:t>21.11.2025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3903013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1F9D869-93FE-43A5-A9CF-C9125E1944EE}" type="datetimeFigureOut">
              <a:rPr lang="de-DE" smtClean="0"/>
              <a:t>21.11.2025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284022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F1F9D869-93FE-43A5-A9CF-C9125E1944EE}" type="datetimeFigureOut">
              <a:rPr lang="de-DE" smtClean="0"/>
              <a:t>21.11.2025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1953363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F1F9D869-93FE-43A5-A9CF-C9125E1944EE}" type="datetimeFigureOut">
              <a:rPr lang="de-DE" smtClean="0"/>
              <a:t>21.11.2025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3041747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F1F9D869-93FE-43A5-A9CF-C9125E1944EE}" type="datetimeFigureOut">
              <a:rPr lang="de-DE" smtClean="0"/>
              <a:t>21.11.2025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2327662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F1F9D869-93FE-43A5-A9CF-C9125E1944EE}" type="datetimeFigureOut">
              <a:rPr lang="de-DE" smtClean="0"/>
              <a:t>21.11.2025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3690561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1F9D869-93FE-43A5-A9CF-C9125E1944EE}" type="datetimeFigureOut">
              <a:rPr lang="de-DE" smtClean="0"/>
              <a:t>21.11.2025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1847357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F1F9D869-93FE-43A5-A9CF-C9125E1944EE}" type="datetimeFigureOut">
              <a:rPr lang="de-DE" smtClean="0"/>
              <a:t>21.11.2025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253812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F1F9D869-93FE-43A5-A9CF-C9125E1944EE}" type="datetimeFigureOut">
              <a:rPr lang="de-DE" smtClean="0"/>
              <a:t>21.11.2025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D64A617-A8B8-4158-BAD6-12DB58360FF1}" type="slidenum">
              <a:rPr lang="de-DE" smtClean="0"/>
              <a:t>‹Nr.›</a:t>
            </a:fld>
            <a:endParaRPr lang="de-DE"/>
          </a:p>
        </p:txBody>
      </p:sp>
    </p:spTree>
    <p:extLst>
      <p:ext uri="{BB962C8B-B14F-4D97-AF65-F5344CB8AC3E}">
        <p14:creationId xmlns:p14="http://schemas.microsoft.com/office/powerpoint/2010/main" val="187979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F9D869-93FE-43A5-A9CF-C9125E1944EE}" type="datetimeFigureOut">
              <a:rPr lang="de-DE" smtClean="0"/>
              <a:t>21.11.2025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4A617-A8B8-4158-BAD6-12DB58360FF1}" type="slidenum">
              <a:rPr lang="de-DE" smtClean="0"/>
              <a:t>‹Nr.›</a:t>
            </a:fld>
            <a:endParaRPr lang="de-DE"/>
          </a:p>
        </p:txBody>
      </p:sp>
    </p:spTree>
    <p:extLst>
      <p:ext uri="{BB962C8B-B14F-4D97-AF65-F5344CB8AC3E}">
        <p14:creationId xmlns:p14="http://schemas.microsoft.com/office/powerpoint/2010/main" val="208592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ukbw.de/mediathek" TargetMode="External"/><Relationship Id="rId2" Type="http://schemas.openxmlformats.org/officeDocument/2006/relationships/hyperlink" Target="https://s.schulamt-bw.de/site/pbs-bw-km-root/get/documents_E818555354/KULTUS.Dachmandant/KULTUS/Schulaemter/schulamt-stuttgart/Arbeits-%20und%20Gesundheitsschutz%20REM/Dokumente%20Kilic%20Powerpoint/Handlungshilfe_A3%20GB_ErsteHilfe21_08_15.pdf" TargetMode="Externa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hyperlink" Target="https://s.schulamt-bw.de/site/pbs-bw-km-root/get/documents_E-62333929/KULTUS.Dachmandant/KULTUS/Schulaemter/schulamt-stuttgart/Arbeits-%20und%20Gesundheitsschutz%20REM/Dokumente%20Kilic%20Powerpoint/UKBW%20Abrechnungsformular%20-%20Ersthelfende.pdf" TargetMode="External"/><Relationship Id="rId4" Type="http://schemas.openxmlformats.org/officeDocument/2006/relationships/slide" Target="slide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schulamt-bw.de/site/pbs-bw-km-root/get/documents_E-947844327/KULTUS.Dachmandant/KULTUS/Schulaemter/schulamt-stuttgart/Arbeits-%20und%20Gesundheitsschutz%20REM/Dokumente%20Kilic%20Powerpoint/Handlungshilfe_%20A2_GB_%20Brandschutz_01_10_2015.pdf" TargetMode="External"/><Relationship Id="rId1" Type="http://schemas.openxmlformats.org/officeDocument/2006/relationships/slideLayout" Target="../slideLayouts/slideLayout1.xml"/><Relationship Id="rId6" Type="http://schemas.openxmlformats.org/officeDocument/2006/relationships/hyperlink" Target="https://www.ukbw.de/mediathek" TargetMode="External"/><Relationship Id="rId5" Type="http://schemas.openxmlformats.org/officeDocument/2006/relationships/image" Target="../media/image12.jpeg"/><Relationship Id="rId4" Type="http://schemas.openxmlformats.org/officeDocument/2006/relationships/slide" Target="slide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km-bw.de/,Lde/Startseite" TargetMode="Externa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tuttgart.de/" TargetMode="Externa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slide" Target="slide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schulamt-bw.de/,Lde/Startseite" TargetMode="Externa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slide" Target="slide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schulamt-bw.de/,Lde/Startseite/Ueber+uns/Personalvertretung" TargetMode="Externa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slide" Target="slide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arbeitsschutz-schule.kultus-bw.de/,Lde/Startseite/Gefaehrdungsbeurteilung/Handlungshilfen" TargetMode="External"/><Relationship Id="rId2" Type="http://schemas.openxmlformats.org/officeDocument/2006/relationships/hyperlink" Target="https://www.ukbw.de/" TargetMode="External"/><Relationship Id="rId1" Type="http://schemas.openxmlformats.org/officeDocument/2006/relationships/slideLayout" Target="../slideLayouts/slideLayout1.xml"/><Relationship Id="rId6" Type="http://schemas.openxmlformats.org/officeDocument/2006/relationships/hyperlink" Target="https://s.schulamt-bw.de/site/pbs-bw-km-root/get/documents_E-1512807377/KULTUS.Dachmandant/KULTUS/Schulaemter/schulamt-stuttgart/%C3%96PR%20REM/Themen_Vordrucke/Arbeits_Dienstunfaelle.pdf" TargetMode="External"/><Relationship Id="rId5" Type="http://schemas.openxmlformats.org/officeDocument/2006/relationships/image" Target="../media/image12.jpeg"/><Relationship Id="rId4" Type="http://schemas.openxmlformats.org/officeDocument/2006/relationships/slide" Target="slide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bad-gmbh.de/" TargetMode="External"/><Relationship Id="rId1" Type="http://schemas.openxmlformats.org/officeDocument/2006/relationships/slideLayout" Target="../slideLayouts/slideLayout1.xml"/><Relationship Id="rId6" Type="http://schemas.openxmlformats.org/officeDocument/2006/relationships/hyperlink" Target="https://www.sicher-gesund-schule-bw.de/" TargetMode="External"/><Relationship Id="rId5" Type="http://schemas.openxmlformats.org/officeDocument/2006/relationships/image" Target="../media/image12.jpeg"/><Relationship Id="rId4" Type="http://schemas.openxmlformats.org/officeDocument/2006/relationships/slide" Target="slide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schulamt-bw.de/site/pbs-bw-km-root/get/documents_E761340749/KULTUS.Dachmandant/KULTUS/Schulaemter/schulamt-stuttgart/Arbeits-%20und%20Gesundheitsschutz%20REM/Dokumente%20Kilic%20Powerpoint/2012Krisenplan-veraenderbar.pdf" TargetMode="Externa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arbeitsschutz-schule.kultus-bw.de/,Lde/Startseite/Gefaehrdungsbeurteilung" TargetMode="Externa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hyperlink" Target="mailto:Arbeitsschutzteam@ssa-s.kv.bwl.de" TargetMode="External"/><Relationship Id="rId3" Type="http://schemas.openxmlformats.org/officeDocument/2006/relationships/slide" Target="slide1.xml"/><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svg"/><Relationship Id="rId10" Type="http://schemas.openxmlformats.org/officeDocument/2006/relationships/image" Target="../media/image8.svg"/><Relationship Id="rId4" Type="http://schemas.openxmlformats.org/officeDocument/2006/relationships/image" Target="../media/image3.png"/><Relationship Id="rId9" Type="http://schemas.openxmlformats.org/officeDocument/2006/relationships/image" Target="../media/image7.png"/></Relationships>
</file>

<file path=ppt/slides/_rels/slide20.xml.rels><?xml version="1.0" encoding="UTF-8" standalone="yes"?>
<Relationships xmlns="http://schemas.openxmlformats.org/package/2006/relationships"><Relationship Id="rId13" Type="http://schemas.openxmlformats.org/officeDocument/2006/relationships/control" Target="../activeX/activeX13.xml"/><Relationship Id="rId18" Type="http://schemas.openxmlformats.org/officeDocument/2006/relationships/control" Target="../activeX/activeX18.xml"/><Relationship Id="rId26" Type="http://schemas.openxmlformats.org/officeDocument/2006/relationships/control" Target="../activeX/activeX26.xml"/><Relationship Id="rId39" Type="http://schemas.openxmlformats.org/officeDocument/2006/relationships/image" Target="../media/image22.wmf"/><Relationship Id="rId21" Type="http://schemas.openxmlformats.org/officeDocument/2006/relationships/control" Target="../activeX/activeX21.xml"/><Relationship Id="rId34" Type="http://schemas.openxmlformats.org/officeDocument/2006/relationships/image" Target="../media/image17.wmf"/><Relationship Id="rId42" Type="http://schemas.openxmlformats.org/officeDocument/2006/relationships/image" Target="../media/image25.wmf"/><Relationship Id="rId7" Type="http://schemas.openxmlformats.org/officeDocument/2006/relationships/control" Target="../activeX/activeX7.xml"/><Relationship Id="rId2" Type="http://schemas.openxmlformats.org/officeDocument/2006/relationships/control" Target="../activeX/activeX2.xml"/><Relationship Id="rId16" Type="http://schemas.openxmlformats.org/officeDocument/2006/relationships/control" Target="../activeX/activeX16.xml"/><Relationship Id="rId29" Type="http://schemas.openxmlformats.org/officeDocument/2006/relationships/slide" Target="slide3.xml"/><Relationship Id="rId1" Type="http://schemas.openxmlformats.org/officeDocument/2006/relationships/control" Target="../activeX/activeX1.xml"/><Relationship Id="rId6" Type="http://schemas.openxmlformats.org/officeDocument/2006/relationships/control" Target="../activeX/activeX6.xml"/><Relationship Id="rId11" Type="http://schemas.openxmlformats.org/officeDocument/2006/relationships/control" Target="../activeX/activeX11.xml"/><Relationship Id="rId24" Type="http://schemas.openxmlformats.org/officeDocument/2006/relationships/control" Target="../activeX/activeX24.xml"/><Relationship Id="rId32" Type="http://schemas.openxmlformats.org/officeDocument/2006/relationships/image" Target="../media/image15.wmf"/><Relationship Id="rId37" Type="http://schemas.openxmlformats.org/officeDocument/2006/relationships/image" Target="../media/image20.wmf"/><Relationship Id="rId40" Type="http://schemas.openxmlformats.org/officeDocument/2006/relationships/image" Target="../media/image23.wmf"/><Relationship Id="rId45" Type="http://schemas.openxmlformats.org/officeDocument/2006/relationships/image" Target="../media/image28.wmf"/><Relationship Id="rId5" Type="http://schemas.openxmlformats.org/officeDocument/2006/relationships/control" Target="../activeX/activeX5.xml"/><Relationship Id="rId15" Type="http://schemas.openxmlformats.org/officeDocument/2006/relationships/control" Target="../activeX/activeX15.xml"/><Relationship Id="rId23" Type="http://schemas.openxmlformats.org/officeDocument/2006/relationships/control" Target="../activeX/activeX23.xml"/><Relationship Id="rId28" Type="http://schemas.openxmlformats.org/officeDocument/2006/relationships/image" Target="../media/image1.png"/><Relationship Id="rId36" Type="http://schemas.openxmlformats.org/officeDocument/2006/relationships/image" Target="../media/image19.wmf"/><Relationship Id="rId10" Type="http://schemas.openxmlformats.org/officeDocument/2006/relationships/control" Target="../activeX/activeX10.xml"/><Relationship Id="rId19" Type="http://schemas.openxmlformats.org/officeDocument/2006/relationships/control" Target="../activeX/activeX19.xml"/><Relationship Id="rId31" Type="http://schemas.openxmlformats.org/officeDocument/2006/relationships/image" Target="../media/image14.wmf"/><Relationship Id="rId44" Type="http://schemas.openxmlformats.org/officeDocument/2006/relationships/image" Target="../media/image27.wmf"/><Relationship Id="rId4" Type="http://schemas.openxmlformats.org/officeDocument/2006/relationships/control" Target="../activeX/activeX4.xml"/><Relationship Id="rId9" Type="http://schemas.openxmlformats.org/officeDocument/2006/relationships/control" Target="../activeX/activeX9.xml"/><Relationship Id="rId14" Type="http://schemas.openxmlformats.org/officeDocument/2006/relationships/control" Target="../activeX/activeX14.xml"/><Relationship Id="rId22" Type="http://schemas.openxmlformats.org/officeDocument/2006/relationships/control" Target="../activeX/activeX22.xml"/><Relationship Id="rId27" Type="http://schemas.openxmlformats.org/officeDocument/2006/relationships/slideLayout" Target="../slideLayouts/slideLayout1.xml"/><Relationship Id="rId30" Type="http://schemas.openxmlformats.org/officeDocument/2006/relationships/image" Target="../media/image13.wmf"/><Relationship Id="rId35" Type="http://schemas.openxmlformats.org/officeDocument/2006/relationships/image" Target="../media/image18.wmf"/><Relationship Id="rId43" Type="http://schemas.openxmlformats.org/officeDocument/2006/relationships/image" Target="../media/image26.wmf"/><Relationship Id="rId8" Type="http://schemas.openxmlformats.org/officeDocument/2006/relationships/control" Target="../activeX/activeX8.xml"/><Relationship Id="rId3" Type="http://schemas.openxmlformats.org/officeDocument/2006/relationships/control" Target="../activeX/activeX3.xml"/><Relationship Id="rId12" Type="http://schemas.openxmlformats.org/officeDocument/2006/relationships/control" Target="../activeX/activeX12.xml"/><Relationship Id="rId17" Type="http://schemas.openxmlformats.org/officeDocument/2006/relationships/control" Target="../activeX/activeX17.xml"/><Relationship Id="rId25" Type="http://schemas.openxmlformats.org/officeDocument/2006/relationships/control" Target="../activeX/activeX25.xml"/><Relationship Id="rId33" Type="http://schemas.openxmlformats.org/officeDocument/2006/relationships/image" Target="../media/image16.wmf"/><Relationship Id="rId38" Type="http://schemas.openxmlformats.org/officeDocument/2006/relationships/image" Target="../media/image21.wmf"/><Relationship Id="rId20" Type="http://schemas.openxmlformats.org/officeDocument/2006/relationships/control" Target="../activeX/activeX20.xml"/><Relationship Id="rId41" Type="http://schemas.openxmlformats.org/officeDocument/2006/relationships/image" Target="../media/image24.wmf"/></Relationships>
</file>

<file path=ppt/slides/_rels/slide21.xml.rels><?xml version="1.0" encoding="UTF-8" standalone="yes"?>
<Relationships xmlns="http://schemas.openxmlformats.org/package/2006/relationships"><Relationship Id="rId13" Type="http://schemas.openxmlformats.org/officeDocument/2006/relationships/control" Target="../activeX/activeX39.xml"/><Relationship Id="rId18" Type="http://schemas.openxmlformats.org/officeDocument/2006/relationships/control" Target="../activeX/activeX44.xml"/><Relationship Id="rId26" Type="http://schemas.openxmlformats.org/officeDocument/2006/relationships/slide" Target="slide3.xml"/><Relationship Id="rId39" Type="http://schemas.openxmlformats.org/officeDocument/2006/relationships/image" Target="../media/image41.wmf"/><Relationship Id="rId21" Type="http://schemas.openxmlformats.org/officeDocument/2006/relationships/control" Target="../activeX/activeX47.xml"/><Relationship Id="rId34" Type="http://schemas.openxmlformats.org/officeDocument/2006/relationships/image" Target="../media/image36.wmf"/><Relationship Id="rId42" Type="http://schemas.openxmlformats.org/officeDocument/2006/relationships/image" Target="../media/image44.wmf"/><Relationship Id="rId7" Type="http://schemas.openxmlformats.org/officeDocument/2006/relationships/control" Target="../activeX/activeX33.xml"/><Relationship Id="rId2" Type="http://schemas.openxmlformats.org/officeDocument/2006/relationships/control" Target="../activeX/activeX28.xml"/><Relationship Id="rId16" Type="http://schemas.openxmlformats.org/officeDocument/2006/relationships/control" Target="../activeX/activeX42.xml"/><Relationship Id="rId20" Type="http://schemas.openxmlformats.org/officeDocument/2006/relationships/control" Target="../activeX/activeX46.xml"/><Relationship Id="rId29" Type="http://schemas.openxmlformats.org/officeDocument/2006/relationships/image" Target="../media/image31.wmf"/><Relationship Id="rId41" Type="http://schemas.openxmlformats.org/officeDocument/2006/relationships/image" Target="../media/image43.wmf"/><Relationship Id="rId1" Type="http://schemas.openxmlformats.org/officeDocument/2006/relationships/control" Target="../activeX/activeX27.xml"/><Relationship Id="rId6" Type="http://schemas.openxmlformats.org/officeDocument/2006/relationships/control" Target="../activeX/activeX32.xml"/><Relationship Id="rId11" Type="http://schemas.openxmlformats.org/officeDocument/2006/relationships/control" Target="../activeX/activeX37.xml"/><Relationship Id="rId24" Type="http://schemas.openxmlformats.org/officeDocument/2006/relationships/slideLayout" Target="../slideLayouts/slideLayout1.xml"/><Relationship Id="rId32" Type="http://schemas.openxmlformats.org/officeDocument/2006/relationships/image" Target="../media/image34.wmf"/><Relationship Id="rId37" Type="http://schemas.openxmlformats.org/officeDocument/2006/relationships/image" Target="../media/image39.wmf"/><Relationship Id="rId40" Type="http://schemas.openxmlformats.org/officeDocument/2006/relationships/image" Target="../media/image42.wmf"/><Relationship Id="rId5" Type="http://schemas.openxmlformats.org/officeDocument/2006/relationships/control" Target="../activeX/activeX31.xml"/><Relationship Id="rId15" Type="http://schemas.openxmlformats.org/officeDocument/2006/relationships/control" Target="../activeX/activeX41.xml"/><Relationship Id="rId23" Type="http://schemas.openxmlformats.org/officeDocument/2006/relationships/control" Target="../activeX/activeX49.xml"/><Relationship Id="rId28" Type="http://schemas.openxmlformats.org/officeDocument/2006/relationships/image" Target="../media/image30.wmf"/><Relationship Id="rId36" Type="http://schemas.openxmlformats.org/officeDocument/2006/relationships/image" Target="../media/image38.wmf"/><Relationship Id="rId10" Type="http://schemas.openxmlformats.org/officeDocument/2006/relationships/control" Target="../activeX/activeX36.xml"/><Relationship Id="rId19" Type="http://schemas.openxmlformats.org/officeDocument/2006/relationships/control" Target="../activeX/activeX45.xml"/><Relationship Id="rId31" Type="http://schemas.openxmlformats.org/officeDocument/2006/relationships/image" Target="../media/image33.wmf"/><Relationship Id="rId4" Type="http://schemas.openxmlformats.org/officeDocument/2006/relationships/control" Target="../activeX/activeX30.xml"/><Relationship Id="rId9" Type="http://schemas.openxmlformats.org/officeDocument/2006/relationships/control" Target="../activeX/activeX35.xml"/><Relationship Id="rId14" Type="http://schemas.openxmlformats.org/officeDocument/2006/relationships/control" Target="../activeX/activeX40.xml"/><Relationship Id="rId22" Type="http://schemas.openxmlformats.org/officeDocument/2006/relationships/control" Target="../activeX/activeX48.xml"/><Relationship Id="rId27" Type="http://schemas.openxmlformats.org/officeDocument/2006/relationships/image" Target="../media/image29.wmf"/><Relationship Id="rId30" Type="http://schemas.openxmlformats.org/officeDocument/2006/relationships/image" Target="../media/image32.wmf"/><Relationship Id="rId35" Type="http://schemas.openxmlformats.org/officeDocument/2006/relationships/image" Target="../media/image37.wmf"/><Relationship Id="rId8" Type="http://schemas.openxmlformats.org/officeDocument/2006/relationships/control" Target="../activeX/activeX34.xml"/><Relationship Id="rId3" Type="http://schemas.openxmlformats.org/officeDocument/2006/relationships/control" Target="../activeX/activeX29.xml"/><Relationship Id="rId12" Type="http://schemas.openxmlformats.org/officeDocument/2006/relationships/control" Target="../activeX/activeX38.xml"/><Relationship Id="rId17" Type="http://schemas.openxmlformats.org/officeDocument/2006/relationships/control" Target="../activeX/activeX43.xml"/><Relationship Id="rId25" Type="http://schemas.openxmlformats.org/officeDocument/2006/relationships/image" Target="../media/image1.png"/><Relationship Id="rId33" Type="http://schemas.openxmlformats.org/officeDocument/2006/relationships/image" Target="../media/image35.wmf"/><Relationship Id="rId38" Type="http://schemas.openxmlformats.org/officeDocument/2006/relationships/image" Target="../media/image40.wmf"/></Relationships>
</file>

<file path=ppt/slides/_rels/slide3.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1.xml"/><Relationship Id="rId18" Type="http://schemas.openxmlformats.org/officeDocument/2006/relationships/slide" Target="slide4.xml"/><Relationship Id="rId3" Type="http://schemas.openxmlformats.org/officeDocument/2006/relationships/slide" Target="slide13.xml"/><Relationship Id="rId21" Type="http://schemas.openxmlformats.org/officeDocument/2006/relationships/slide" Target="slide2.xml"/><Relationship Id="rId7" Type="http://schemas.openxmlformats.org/officeDocument/2006/relationships/slide" Target="slide17.xml"/><Relationship Id="rId12" Type="http://schemas.openxmlformats.org/officeDocument/2006/relationships/slide" Target="slide10.xml"/><Relationship Id="rId17" Type="http://schemas.microsoft.com/office/2007/relationships/hdphoto" Target="../media/hdphoto2.wdp"/><Relationship Id="rId2" Type="http://schemas.openxmlformats.org/officeDocument/2006/relationships/slide" Target="slide12.xml"/><Relationship Id="rId16" Type="http://schemas.openxmlformats.org/officeDocument/2006/relationships/image" Target="../media/image11.png"/><Relationship Id="rId20"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16.xml"/><Relationship Id="rId11" Type="http://schemas.openxmlformats.org/officeDocument/2006/relationships/slide" Target="slide9.xml"/><Relationship Id="rId5" Type="http://schemas.openxmlformats.org/officeDocument/2006/relationships/slide" Target="slide15.xml"/><Relationship Id="rId15" Type="http://schemas.microsoft.com/office/2007/relationships/hdphoto" Target="../media/hdphoto1.wdp"/><Relationship Id="rId10" Type="http://schemas.openxmlformats.org/officeDocument/2006/relationships/slide" Target="slide7.xml"/><Relationship Id="rId19" Type="http://schemas.openxmlformats.org/officeDocument/2006/relationships/image" Target="../media/image1.png"/><Relationship Id="rId4" Type="http://schemas.openxmlformats.org/officeDocument/2006/relationships/slide" Target="slide14.xml"/><Relationship Id="rId9" Type="http://schemas.openxmlformats.org/officeDocument/2006/relationships/slide" Target="slide6.xml"/><Relationship Id="rId14"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hyperlink" Target="https://www.gesetze-im-internet.de/arbschg/__12.html" TargetMode="External"/><Relationship Id="rId3" Type="http://schemas.openxmlformats.org/officeDocument/2006/relationships/slide" Target="slide3.xml"/><Relationship Id="rId7" Type="http://schemas.openxmlformats.org/officeDocument/2006/relationships/hyperlink" Target="https://www.gesetze-im-internet.de/arbschg/__6.html"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gesetze-im-internet.de/arbschg/__5.html" TargetMode="External"/><Relationship Id="rId5" Type="http://schemas.openxmlformats.org/officeDocument/2006/relationships/hyperlink" Target="https://www.gesetze-im-internet.de/arbschg/__4.html" TargetMode="External"/><Relationship Id="rId10" Type="http://schemas.openxmlformats.org/officeDocument/2006/relationships/hyperlink" Target="https://www.gesetze-im-internet.de/arbschg/__16.html" TargetMode="External"/><Relationship Id="rId4" Type="http://schemas.openxmlformats.org/officeDocument/2006/relationships/hyperlink" Target="https://www.gesetze-im-internet.de/arbschg/__3.html" TargetMode="External"/><Relationship Id="rId9" Type="http://schemas.openxmlformats.org/officeDocument/2006/relationships/hyperlink" Target="https://www.gesetze-im-internet.de/arbschg/__13.html"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gesetze-im-internet.de/arbschg/index.html" TargetMode="External"/><Relationship Id="rId13" Type="http://schemas.openxmlformats.org/officeDocument/2006/relationships/hyperlink" Target="https://s.schulamt-bw.de/site/pbs-bw-km-root/get/documents_E59933300/KULTUS.Dachmandant/KULTUS/Schulaemter/schulamt-stuttgart/Arbeits-%20und%20Gesundheitsschutz%20REM/Dokumente%20Kilic%20Powerpoint/Hygieneunterweisung.pdf" TargetMode="External"/><Relationship Id="rId3" Type="http://schemas.openxmlformats.org/officeDocument/2006/relationships/image" Target="../media/image1.png"/><Relationship Id="rId7" Type="http://schemas.openxmlformats.org/officeDocument/2006/relationships/slide" Target="slide18.xml"/><Relationship Id="rId12" Type="http://schemas.openxmlformats.org/officeDocument/2006/relationships/hyperlink" Target="https://s.schulamt-bw.de/site/pbs-bw-km-root/get/documents_E2090871224/KULTUS.Dachmandant/KULTUS/Schulaemter/schulamt-stuttgart/Arbeits-%20und%20Gesundheitsschutz%20REM/Dokumente%20Kilic%20Powerpoint/Bestellung%20Gefahrenstoffbeauftragten.pdf" TargetMode="External"/><Relationship Id="rId2" Type="http://schemas.openxmlformats.org/officeDocument/2006/relationships/slide" Target="slide20.xml"/><Relationship Id="rId1" Type="http://schemas.openxmlformats.org/officeDocument/2006/relationships/slideLayout" Target="../slideLayouts/slideLayout1.xml"/><Relationship Id="rId6" Type="http://schemas.openxmlformats.org/officeDocument/2006/relationships/slide" Target="slide19.xml"/><Relationship Id="rId11" Type="http://schemas.openxmlformats.org/officeDocument/2006/relationships/hyperlink" Target="https://www.ukbw.de/mediathek" TargetMode="External"/><Relationship Id="rId5" Type="http://schemas.openxmlformats.org/officeDocument/2006/relationships/hyperlink" Target="https://s.schulamt-bw.de/site/pbs-bw-km-root/get/documents_E2082464465/KULTUS.Dachmandant/KULTUS/Schulaemter/schulamt-stuttgart/Arbeits-%20und%20Gesundheitsschutz%20REM/Dokumente%20Kilic%20Powerpoint/Bestellung%20Sichheitsbeauftragte.pdf" TargetMode="External"/><Relationship Id="rId10" Type="http://schemas.openxmlformats.org/officeDocument/2006/relationships/hyperlink" Target="https://s.schulamt-bw.de/site/pbs-bw-km-root/get/documents_E1220180710/KULTUS.Dachmandant/KULTUS/Schulaemter/schulamt-stuttgart/Arbeits-%20und%20Gesundheitsschutz%20REM/Dokumente%20Kilic%20Powerpoint/Handlungshilfe_A1_GB_Sicherheitsorganisation_01_10_2015.pdf" TargetMode="External"/><Relationship Id="rId4" Type="http://schemas.openxmlformats.org/officeDocument/2006/relationships/slide" Target="slide3.xml"/><Relationship Id="rId9"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hyperlink" Target="https://s.schulamt-bw.de/site/pbs-bw-km-root/get/documents_E2082464465/KULTUS.Dachmandant/KULTUS/Schulaemter/schulamt-stuttgart/Arbeits-%20und%20Gesundheitsschutz%20REM/Dokumente%20Kilic%20Powerpoint/Bestellung%20Sichheitsbeauftragte.pdf"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ukbw.de/mediathek" TargetMode="External"/><Relationship Id="rId5" Type="http://schemas.openxmlformats.org/officeDocument/2006/relationships/image" Target="../media/image12.jpeg"/><Relationship Id="rId4" Type="http://schemas.openxmlformats.org/officeDocument/2006/relationships/hyperlink" Target="https://www.sichere-schule.de/"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sichere-schule.de/" TargetMode="External"/><Relationship Id="rId5" Type="http://schemas.openxmlformats.org/officeDocument/2006/relationships/image" Target="../media/image12.jpeg"/><Relationship Id="rId4" Type="http://schemas.openxmlformats.org/officeDocument/2006/relationships/hyperlink" Target="https://www.ukbw.de/mediathek"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ukbw.de/mediathek" TargetMode="External"/><Relationship Id="rId5" Type="http://schemas.openxmlformats.org/officeDocument/2006/relationships/image" Target="../media/image12.jpeg"/><Relationship Id="rId4" Type="http://schemas.openxmlformats.org/officeDocument/2006/relationships/hyperlink" Target="https://www.sichere-schule.de/"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zsl-bw.de/,Lde/7173491" TargetMode="External"/><Relationship Id="rId3" Type="http://schemas.openxmlformats.org/officeDocument/2006/relationships/image" Target="../media/image1.png"/><Relationship Id="rId7" Type="http://schemas.openxmlformats.org/officeDocument/2006/relationships/hyperlink" Target="https://s.schulamt-bw.de/site/pbs-bw-km-root/get/documents_E245537838/KULTUS.Dachmandant/KULTUS/Schulaemter/schulamt-stuttgart/Arbeits-%20und%20Gesundheitsschutz%20REM/Dokumente%20Kilic%20Powerpoint/RiSu.pdf" TargetMode="External"/><Relationship Id="rId2" Type="http://schemas.openxmlformats.org/officeDocument/2006/relationships/hyperlink" Target="https://gefahrstoffe-schule.kultus-bw.de/Startseite" TargetMode="Externa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hyperlink" Target="https://s.schulamt-bw.de/site/pbs-bw-km-root/get/documents_E-1660575023/KULTUS.Dachmandant/KULTUS/Schulaemter/schulamt-stuttgart/Arbeits-%20und%20Gesundheitsschutz%20REM/Dokumente%20Kilic%20Powerpoint/Handlungshilfe_A4_Gefahrstoffmanagement_24_08_2019-r_version_2.pdf" TargetMode="External"/><Relationship Id="rId4" Type="http://schemas.openxmlformats.org/officeDocument/2006/relationships/slide" Target="slide3.xml"/><Relationship Id="rId9" Type="http://schemas.openxmlformats.org/officeDocument/2006/relationships/hyperlink" Target="https://lis.kultus-bw.de/,Lde/Startseite,Lde/Startseite/Programme/Verwaltungsvorschrift+Beauftragte+fuer+Verkehrserziehu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bwMode="ltGray">
      <p:bgPr>
        <a:solidFill>
          <a:srgbClr val="FAFBF7"/>
        </a:solidFill>
        <a:effectLst/>
      </p:bgPr>
    </p:bg>
    <p:spTree>
      <p:nvGrpSpPr>
        <p:cNvPr id="1" name=""/>
        <p:cNvGrpSpPr/>
        <p:nvPr/>
      </p:nvGrpSpPr>
      <p:grpSpPr>
        <a:xfrm>
          <a:off x="0" y="0"/>
          <a:ext cx="0" cy="0"/>
          <a:chOff x="0" y="0"/>
          <a:chExt cx="0" cy="0"/>
        </a:xfrm>
      </p:grpSpPr>
      <p:sp>
        <p:nvSpPr>
          <p:cNvPr id="5" name="Textfeld 4"/>
          <p:cNvSpPr txBox="1"/>
          <p:nvPr/>
        </p:nvSpPr>
        <p:spPr>
          <a:xfrm>
            <a:off x="6755907" y="5034093"/>
            <a:ext cx="4881462" cy="1323439"/>
          </a:xfrm>
          <a:prstGeom prst="rect">
            <a:avLst/>
          </a:prstGeom>
          <a:noFill/>
        </p:spPr>
        <p:txBody>
          <a:bodyPr wrap="square" rtlCol="0">
            <a:spAutoFit/>
          </a:bodyPr>
          <a:lstStyle/>
          <a:p>
            <a:r>
              <a:rPr lang="de-DE" sz="2400" spc="50" dirty="0">
                <a:ln w="0"/>
                <a:solidFill>
                  <a:schemeClr val="tx1">
                    <a:lumMod val="75000"/>
                    <a:lumOff val="25000"/>
                  </a:schemeClr>
                </a:solidFill>
                <a:latin typeface="Century Gothic" panose="020B0502020202020204" pitchFamily="34" charset="0"/>
              </a:rPr>
              <a:t>Arbeits- und Gesundheitsschutz an Schulen</a:t>
            </a:r>
          </a:p>
          <a:p>
            <a:endParaRPr lang="de-DE" sz="3200" b="1" spc="50" dirty="0">
              <a:ln w="0"/>
              <a:solidFill>
                <a:schemeClr val="bg2"/>
              </a:solidFill>
              <a:effectLst>
                <a:innerShdw blurRad="63500" dist="50800" dir="13500000">
                  <a:srgbClr val="000000">
                    <a:alpha val="50000"/>
                  </a:srgbClr>
                </a:innerShdw>
              </a:effectLst>
            </a:endParaRPr>
          </a:p>
        </p:txBody>
      </p:sp>
      <p:sp>
        <p:nvSpPr>
          <p:cNvPr id="13" name="Textfeld 12">
            <a:extLst>
              <a:ext uri="{FF2B5EF4-FFF2-40B4-BE49-F238E27FC236}">
                <a16:creationId xmlns:a16="http://schemas.microsoft.com/office/drawing/2014/main" id="{5570F286-6565-4528-9309-8EBE2F267CFC}"/>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4" name="Picture 4" descr="https://s.schulamt-bw.de/site/pbs-bw-km-root/get/params_E-2095755824/6519626/landeswappen_klein.png">
            <a:extLst>
              <a:ext uri="{FF2B5EF4-FFF2-40B4-BE49-F238E27FC236}">
                <a16:creationId xmlns:a16="http://schemas.microsoft.com/office/drawing/2014/main" id="{56BA809E-31CD-45FC-9AC5-45F028A3E4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rp.baden-wuerttemberg.de/fileadmin/_processed_/3/5/csm_AdobeStock_500976852_Ethik_The_KonG_8394979c72.jpeg">
            <a:extLst>
              <a:ext uri="{FF2B5EF4-FFF2-40B4-BE49-F238E27FC236}">
                <a16:creationId xmlns:a16="http://schemas.microsoft.com/office/drawing/2014/main" id="{EA56E655-81C4-4195-B403-858F9BFCA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764" y="865803"/>
            <a:ext cx="10994937" cy="375527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Gerader Verbinder 6">
            <a:extLst>
              <a:ext uri="{FF2B5EF4-FFF2-40B4-BE49-F238E27FC236}">
                <a16:creationId xmlns:a16="http://schemas.microsoft.com/office/drawing/2014/main" id="{BF1942BE-B857-43D2-BFB2-1FC26B2564F8}"/>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050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500"/>
                                        <p:tgtEl>
                                          <p:spTgt spid="5"/>
                                        </p:tgtEl>
                                      </p:cBhvr>
                                    </p:animEffect>
                                    <p:anim calcmode="lin" valueType="num">
                                      <p:cBhvr>
                                        <p:cTn id="8" dur="1500" fill="hold"/>
                                        <p:tgtEl>
                                          <p:spTgt spid="5"/>
                                        </p:tgtEl>
                                        <p:attrNameLst>
                                          <p:attrName>ppt_x</p:attrName>
                                        </p:attrNameLst>
                                      </p:cBhvr>
                                      <p:tavLst>
                                        <p:tav tm="0">
                                          <p:val>
                                            <p:strVal val="#ppt_x"/>
                                          </p:val>
                                        </p:tav>
                                        <p:tav tm="100000">
                                          <p:val>
                                            <p:strVal val="#ppt_x"/>
                                          </p:val>
                                        </p:tav>
                                      </p:tavLst>
                                    </p:anim>
                                    <p:anim calcmode="lin" valueType="num">
                                      <p:cBhvr>
                                        <p:cTn id="9" dur="15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6137600" cy="584775"/>
          </a:xfrm>
          <a:prstGeom prst="rect">
            <a:avLst/>
          </a:prstGeom>
          <a:noFill/>
        </p:spPr>
        <p:txBody>
          <a:bodyPr wrap="square" rtlCol="0">
            <a:spAutoFit/>
          </a:bodyPr>
          <a:lstStyle/>
          <a:p>
            <a:r>
              <a:rPr lang="de-DE" sz="3200" dirty="0">
                <a:solidFill>
                  <a:srgbClr val="C00000"/>
                </a:solidFill>
              </a:rPr>
              <a:t>Ersthelfer/innen</a:t>
            </a:r>
          </a:p>
        </p:txBody>
      </p:sp>
      <p:sp>
        <p:nvSpPr>
          <p:cNvPr id="25" name="Textfeld 24"/>
          <p:cNvSpPr txBox="1"/>
          <p:nvPr/>
        </p:nvSpPr>
        <p:spPr>
          <a:xfrm>
            <a:off x="498764" y="1299863"/>
            <a:ext cx="8964832" cy="4739759"/>
          </a:xfrm>
          <a:prstGeom prst="rect">
            <a:avLst/>
          </a:prstGeom>
          <a:solidFill>
            <a:srgbClr val="FAFBF7"/>
          </a:solidFill>
        </p:spPr>
        <p:txBody>
          <a:bodyPr wrap="square" rtlCol="0" anchor="ctr">
            <a:spAutoFit/>
          </a:bodyPr>
          <a:lstStyle/>
          <a:p>
            <a:r>
              <a:rPr lang="de-DE" sz="2200" dirty="0"/>
              <a:t>Kommt es zu einem Unfall oder einem anderen medizinischen Notfall in der Schule, kann Erste Hilfe Leben retten. Damit im Notfall Erste-Hilfe-Maßnahmen schnellstmöglich ergriffen werden können, müssen Schulen eine ausreichende Zahl Ersthelfende bereitstellen. Die Unfallkasse Baden-Württemberg (UKBW) unterstützt dabei die Teilnahme an Erste-Hilfe-Kursen. </a:t>
            </a:r>
            <a:endParaRPr lang="de-DE" sz="2200" dirty="0">
              <a:solidFill>
                <a:schemeClr val="bg2">
                  <a:lumMod val="25000"/>
                </a:schemeClr>
              </a:solidFill>
              <a:cs typeface="Arial" panose="020B0604020202020204" pitchFamily="34" charset="0"/>
            </a:endParaRPr>
          </a:p>
          <a:p>
            <a:endParaRPr lang="de-DE" sz="1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highlight>
                  <a:srgbClr val="FAFBF7"/>
                </a:highlight>
                <a:cs typeface="Arial" panose="020B0604020202020204" pitchFamily="34" charset="0"/>
              </a:rPr>
              <a:t>mind. 5% der Belegschaft (mind. 2 Ersthelfer/innen)</a:t>
            </a:r>
            <a:endParaRPr lang="de-DE" sz="2200" dirty="0">
              <a:solidFill>
                <a:schemeClr val="bg2">
                  <a:lumMod val="25000"/>
                </a:schemeClr>
              </a:solidFill>
              <a:highlight>
                <a:srgbClr val="FF0000"/>
              </a:highlight>
              <a:cs typeface="Arial" panose="020B0604020202020204" pitchFamily="34" charset="0"/>
            </a:endParaRP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helfen bei Notfallsituationen nach anerkannten und geltenden Standards</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Ersthelferausbildung (9 UE)</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Ersthelferfortbildung (9 UE) spätestens alle zwei Jahre</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Kostenübernahme erfolgt über Abrechnungsformulare der UKBW                                             </a:t>
            </a:r>
            <a:endParaRPr lang="de-DE" sz="2200" dirty="0">
              <a:solidFill>
                <a:schemeClr val="bg2">
                  <a:lumMod val="25000"/>
                </a:schemeClr>
              </a:solidFill>
              <a:highlight>
                <a:srgbClr val="FF0000"/>
              </a:highlight>
              <a:cs typeface="Arial" panose="020B0604020202020204" pitchFamily="34" charset="0"/>
            </a:endParaRPr>
          </a:p>
          <a:p>
            <a:endParaRPr lang="de-DE" sz="2400" dirty="0">
              <a:solidFill>
                <a:schemeClr val="bg2">
                  <a:lumMod val="25000"/>
                </a:schemeClr>
              </a:solidFill>
              <a:cs typeface="Arial" panose="020B0604020202020204" pitchFamily="34" charset="0"/>
            </a:endParaRPr>
          </a:p>
        </p:txBody>
      </p:sp>
      <p:cxnSp>
        <p:nvCxnSpPr>
          <p:cNvPr id="10" name="Gerader Verbinder 9"/>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1" name="Textfeld 10"/>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5" name="Textfeld 14">
            <a:hlinkClick r:id="rId2"/>
            <a:extLst>
              <a:ext uri="{FF2B5EF4-FFF2-40B4-BE49-F238E27FC236}">
                <a16:creationId xmlns:a16="http://schemas.microsoft.com/office/drawing/2014/main" id="{758D21D4-BB18-4E6D-B475-8613CB052863}"/>
              </a:ext>
            </a:extLst>
          </p:cNvPr>
          <p:cNvSpPr txBox="1"/>
          <p:nvPr/>
        </p:nvSpPr>
        <p:spPr>
          <a:xfrm>
            <a:off x="9181602" y="4892791"/>
            <a:ext cx="2425043" cy="369332"/>
          </a:xfrm>
          <a:prstGeom prst="rect">
            <a:avLst/>
          </a:prstGeom>
          <a:noFill/>
          <a:ln>
            <a:noFill/>
          </a:ln>
        </p:spPr>
        <p:txBody>
          <a:bodyPr wrap="square" rtlCol="0">
            <a:spAutoFit/>
          </a:bodyPr>
          <a:lstStyle/>
          <a:p>
            <a:pPr algn="r"/>
            <a:r>
              <a:rPr lang="de-DE" dirty="0">
                <a:solidFill>
                  <a:srgbClr val="C00000"/>
                </a:solidFill>
              </a:rPr>
              <a:t>Handlungshilfen</a:t>
            </a:r>
          </a:p>
        </p:txBody>
      </p:sp>
      <p:sp>
        <p:nvSpPr>
          <p:cNvPr id="18" name="Textfeld 17">
            <a:extLst>
              <a:ext uri="{FF2B5EF4-FFF2-40B4-BE49-F238E27FC236}">
                <a16:creationId xmlns:a16="http://schemas.microsoft.com/office/drawing/2014/main" id="{B496A2C1-2727-4EAD-9EA3-9631AE89C0D6}"/>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9" name="Picture 4" descr="https://s.schulamt-bw.de/site/pbs-bw-km-root/get/params_E-2095755824/6519626/landeswappen_klein.png">
            <a:extLst>
              <a:ext uri="{FF2B5EF4-FFF2-40B4-BE49-F238E27FC236}">
                <a16:creationId xmlns:a16="http://schemas.microsoft.com/office/drawing/2014/main" id="{6B22346C-849E-4CFD-983E-85420646AE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r Verbinder 12">
            <a:extLst>
              <a:ext uri="{FF2B5EF4-FFF2-40B4-BE49-F238E27FC236}">
                <a16:creationId xmlns:a16="http://schemas.microsoft.com/office/drawing/2014/main" id="{2545CF09-730F-4665-A8EA-78068700C194}"/>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6" name="Interaktive Schaltfläche: Zur Startseite wechseln 15">
            <a:hlinkClick r:id="rId4" action="ppaction://hlinksldjump" highlightClick="1"/>
            <a:extLst>
              <a:ext uri="{FF2B5EF4-FFF2-40B4-BE49-F238E27FC236}">
                <a16:creationId xmlns:a16="http://schemas.microsoft.com/office/drawing/2014/main" id="{47D715DB-537F-4589-87D3-1FD6A7A63385}"/>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Textfeld 11">
            <a:hlinkClick r:id="rId5"/>
            <a:extLst>
              <a:ext uri="{FF2B5EF4-FFF2-40B4-BE49-F238E27FC236}">
                <a16:creationId xmlns:a16="http://schemas.microsoft.com/office/drawing/2014/main" id="{F2759BCE-94BE-44A6-BCB4-FEF88A6ED5C4}"/>
              </a:ext>
            </a:extLst>
          </p:cNvPr>
          <p:cNvSpPr txBox="1"/>
          <p:nvPr/>
        </p:nvSpPr>
        <p:spPr>
          <a:xfrm>
            <a:off x="8664470" y="5235042"/>
            <a:ext cx="2943894" cy="369332"/>
          </a:xfrm>
          <a:prstGeom prst="rect">
            <a:avLst/>
          </a:prstGeom>
          <a:noFill/>
        </p:spPr>
        <p:txBody>
          <a:bodyPr wrap="square" rtlCol="0">
            <a:spAutoFit/>
          </a:bodyPr>
          <a:lstStyle/>
          <a:p>
            <a:pPr algn="r"/>
            <a:r>
              <a:rPr lang="de-DE" dirty="0">
                <a:solidFill>
                  <a:srgbClr val="C00000"/>
                </a:solidFill>
              </a:rPr>
              <a:t>Abrechnungsformular</a:t>
            </a:r>
          </a:p>
        </p:txBody>
      </p:sp>
      <p:pic>
        <p:nvPicPr>
          <p:cNvPr id="4100" name="Picture 4" descr="https://cdn3.vectorstock.com/i/1000x1000/72/22/hand-with-touching-a-button-icon-vector-9417222.jpg">
            <a:extLst>
              <a:ext uri="{FF2B5EF4-FFF2-40B4-BE49-F238E27FC236}">
                <a16:creationId xmlns:a16="http://schemas.microsoft.com/office/drawing/2014/main" id="{4B474903-5157-4A4A-A89A-4D8D8AF59DEB}"/>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8277" t="10030" r="28621" b="17966"/>
          <a:stretch/>
        </p:blipFill>
        <p:spPr bwMode="auto">
          <a:xfrm>
            <a:off x="10796119" y="5951555"/>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14" name="Textfeld 13">
            <a:hlinkClick r:id="rId7"/>
            <a:extLst>
              <a:ext uri="{FF2B5EF4-FFF2-40B4-BE49-F238E27FC236}">
                <a16:creationId xmlns:a16="http://schemas.microsoft.com/office/drawing/2014/main" id="{9132FF5A-E7EB-4367-AA65-4FE4941C17B7}"/>
              </a:ext>
            </a:extLst>
          </p:cNvPr>
          <p:cNvSpPr txBox="1"/>
          <p:nvPr/>
        </p:nvSpPr>
        <p:spPr>
          <a:xfrm>
            <a:off x="8527729" y="5578660"/>
            <a:ext cx="3080635" cy="369332"/>
          </a:xfrm>
          <a:prstGeom prst="rect">
            <a:avLst/>
          </a:prstGeom>
          <a:noFill/>
        </p:spPr>
        <p:txBody>
          <a:bodyPr wrap="square" rtlCol="0">
            <a:spAutoFit/>
          </a:bodyPr>
          <a:lstStyle/>
          <a:p>
            <a:pPr algn="r"/>
            <a:r>
              <a:rPr lang="de-DE" dirty="0">
                <a:solidFill>
                  <a:srgbClr val="C00000"/>
                </a:solidFill>
              </a:rPr>
              <a:t>Regeln und Broschüren</a:t>
            </a:r>
          </a:p>
        </p:txBody>
      </p:sp>
    </p:spTree>
    <p:extLst>
      <p:ext uri="{BB962C8B-B14F-4D97-AF65-F5344CB8AC3E}">
        <p14:creationId xmlns:p14="http://schemas.microsoft.com/office/powerpoint/2010/main" val="1756533674"/>
      </p:ext>
    </p:extLst>
  </p:cSld>
  <p:clrMapOvr>
    <a:masterClrMapping/>
  </p:clrMapOvr>
  <p:transition spd="slow" advClick="0">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6137600" cy="584775"/>
          </a:xfrm>
          <a:prstGeom prst="rect">
            <a:avLst/>
          </a:prstGeom>
          <a:noFill/>
        </p:spPr>
        <p:txBody>
          <a:bodyPr wrap="square" rtlCol="0">
            <a:spAutoFit/>
          </a:bodyPr>
          <a:lstStyle/>
          <a:p>
            <a:r>
              <a:rPr lang="de-DE" sz="3200" dirty="0">
                <a:solidFill>
                  <a:srgbClr val="C00000"/>
                </a:solidFill>
              </a:rPr>
              <a:t>Brandschutzhelfer/innen</a:t>
            </a:r>
          </a:p>
        </p:txBody>
      </p:sp>
      <p:sp>
        <p:nvSpPr>
          <p:cNvPr id="25" name="Textfeld 24"/>
          <p:cNvSpPr txBox="1"/>
          <p:nvPr/>
        </p:nvSpPr>
        <p:spPr>
          <a:xfrm>
            <a:off x="498764" y="1231348"/>
            <a:ext cx="8349128" cy="5447645"/>
          </a:xfrm>
          <a:prstGeom prst="rect">
            <a:avLst/>
          </a:prstGeom>
          <a:solidFill>
            <a:srgbClr val="FAFBF7"/>
          </a:solidFill>
        </p:spPr>
        <p:txBody>
          <a:bodyPr wrap="square" rtlCol="0" anchor="ctr">
            <a:spAutoFit/>
          </a:bodyPr>
          <a:lstStyle/>
          <a:p>
            <a:r>
              <a:rPr lang="de-DE" sz="2400" dirty="0"/>
              <a:t>Brandschutzhelfer/innen sind Beschäftigte, die im Brandfall besondere Aufgaben übernehmen. Diese Aufgaben werden zuerst durch entsprechende Aus- und Fortbildungen zugewiesen. Durch diese können Brandschutzhelfer/innen frühzeitig Schwachstellen im vorbeugenden Brandschutz erkennen und gegebenenfalls zusätzliche Brandbekämpfungsmaßnahmen wahrnehmen.</a:t>
            </a:r>
            <a:endParaRPr lang="de-DE" sz="3200" dirty="0">
              <a:solidFill>
                <a:schemeClr val="bg2">
                  <a:lumMod val="25000"/>
                </a:schemeClr>
              </a:solidFill>
              <a:cs typeface="Arial" panose="020B0604020202020204" pitchFamily="34" charset="0"/>
            </a:endParaRPr>
          </a:p>
          <a:p>
            <a:endParaRPr lang="de-DE" sz="12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ca. 5% des Kollegiums</a:t>
            </a:r>
          </a:p>
          <a:p>
            <a:endParaRPr lang="de-DE" sz="105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Bestellung und Unterweisung durch Schulleitung</a:t>
            </a:r>
          </a:p>
          <a:p>
            <a:endParaRPr lang="de-DE" sz="1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Ausbildung in Theorie und Praxis (Fortbildungen)</a:t>
            </a:r>
          </a:p>
          <a:p>
            <a:endParaRPr lang="de-DE" sz="105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Auffrischung der Kenntnisse alle drei bis fünf Jahre</a:t>
            </a:r>
          </a:p>
          <a:p>
            <a:endParaRPr lang="de-DE" sz="2400" dirty="0">
              <a:solidFill>
                <a:schemeClr val="bg2">
                  <a:lumMod val="25000"/>
                </a:schemeClr>
              </a:solidFill>
              <a:cs typeface="Arial" panose="020B0604020202020204" pitchFamily="34" charset="0"/>
            </a:endParaRPr>
          </a:p>
          <a:p>
            <a:endParaRPr lang="de-DE" sz="2400" dirty="0">
              <a:solidFill>
                <a:schemeClr val="bg2">
                  <a:lumMod val="25000"/>
                </a:schemeClr>
              </a:solidFill>
              <a:cs typeface="Arial" panose="020B0604020202020204" pitchFamily="34" charset="0"/>
            </a:endParaRPr>
          </a:p>
        </p:txBody>
      </p:sp>
      <p:cxnSp>
        <p:nvCxnSpPr>
          <p:cNvPr id="10" name="Gerader Verbinder 9"/>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1" name="Textfeld 10"/>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3" name="Textfeld 2">
            <a:hlinkClick r:id="rId2"/>
            <a:extLst>
              <a:ext uri="{FF2B5EF4-FFF2-40B4-BE49-F238E27FC236}">
                <a16:creationId xmlns:a16="http://schemas.microsoft.com/office/drawing/2014/main" id="{4AAC7A6E-C3ED-67F3-D924-DECFA8B77993}"/>
              </a:ext>
            </a:extLst>
          </p:cNvPr>
          <p:cNvSpPr txBox="1"/>
          <p:nvPr/>
        </p:nvSpPr>
        <p:spPr>
          <a:xfrm>
            <a:off x="9181602" y="5264563"/>
            <a:ext cx="2425043" cy="369332"/>
          </a:xfrm>
          <a:prstGeom prst="rect">
            <a:avLst/>
          </a:prstGeom>
          <a:noFill/>
          <a:ln>
            <a:noFill/>
          </a:ln>
        </p:spPr>
        <p:txBody>
          <a:bodyPr wrap="square" rtlCol="0">
            <a:spAutoFit/>
          </a:bodyPr>
          <a:lstStyle/>
          <a:p>
            <a:pPr algn="r"/>
            <a:r>
              <a:rPr lang="de-DE" dirty="0">
                <a:solidFill>
                  <a:srgbClr val="C00000"/>
                </a:solidFill>
              </a:rPr>
              <a:t>Handlungshilfen</a:t>
            </a:r>
          </a:p>
        </p:txBody>
      </p:sp>
      <p:sp>
        <p:nvSpPr>
          <p:cNvPr id="17" name="Textfeld 16">
            <a:extLst>
              <a:ext uri="{FF2B5EF4-FFF2-40B4-BE49-F238E27FC236}">
                <a16:creationId xmlns:a16="http://schemas.microsoft.com/office/drawing/2014/main" id="{10041313-F44A-4281-A3EF-954DE4939988}"/>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A257677E-AE79-4781-AFD2-93A7E7FBCC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r Verbinder 12">
            <a:extLst>
              <a:ext uri="{FF2B5EF4-FFF2-40B4-BE49-F238E27FC236}">
                <a16:creationId xmlns:a16="http://schemas.microsoft.com/office/drawing/2014/main" id="{B617A9AD-1636-498B-BAFE-5B180A72B5E5}"/>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6" name="Interaktive Schaltfläche: Zur Startseite wechseln 15">
            <a:hlinkClick r:id="rId4" action="ppaction://hlinksldjump" highlightClick="1"/>
            <a:extLst>
              <a:ext uri="{FF2B5EF4-FFF2-40B4-BE49-F238E27FC236}">
                <a16:creationId xmlns:a16="http://schemas.microsoft.com/office/drawing/2014/main" id="{7C597B8A-3682-4F14-BA71-F0300DF3726D}"/>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4" name="Picture 4" descr="https://cdn3.vectorstock.com/i/1000x1000/72/22/hand-with-touching-a-button-icon-vector-9417222.jpg">
            <a:extLst>
              <a:ext uri="{FF2B5EF4-FFF2-40B4-BE49-F238E27FC236}">
                <a16:creationId xmlns:a16="http://schemas.microsoft.com/office/drawing/2014/main" id="{2807E459-2FD8-46C7-8DAC-C19C2D0B8898}"/>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801880" y="5960183"/>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15" name="Textfeld 14">
            <a:hlinkClick r:id="rId6"/>
            <a:extLst>
              <a:ext uri="{FF2B5EF4-FFF2-40B4-BE49-F238E27FC236}">
                <a16:creationId xmlns:a16="http://schemas.microsoft.com/office/drawing/2014/main" id="{051DAA18-A6F9-4E56-A616-7B4CB56966A8}"/>
              </a:ext>
            </a:extLst>
          </p:cNvPr>
          <p:cNvSpPr txBox="1"/>
          <p:nvPr/>
        </p:nvSpPr>
        <p:spPr>
          <a:xfrm>
            <a:off x="8526010" y="5610313"/>
            <a:ext cx="3080635" cy="369332"/>
          </a:xfrm>
          <a:prstGeom prst="rect">
            <a:avLst/>
          </a:prstGeom>
          <a:noFill/>
        </p:spPr>
        <p:txBody>
          <a:bodyPr wrap="square" rtlCol="0">
            <a:spAutoFit/>
          </a:bodyPr>
          <a:lstStyle/>
          <a:p>
            <a:pPr algn="r"/>
            <a:r>
              <a:rPr lang="de-DE" dirty="0">
                <a:solidFill>
                  <a:srgbClr val="C00000"/>
                </a:solidFill>
              </a:rPr>
              <a:t>Regeln und Broschüren</a:t>
            </a:r>
          </a:p>
        </p:txBody>
      </p:sp>
    </p:spTree>
    <p:extLst>
      <p:ext uri="{BB962C8B-B14F-4D97-AF65-F5344CB8AC3E}">
        <p14:creationId xmlns:p14="http://schemas.microsoft.com/office/powerpoint/2010/main" val="1416999627"/>
      </p:ext>
    </p:extLst>
  </p:cSld>
  <p:clrMapOvr>
    <a:masterClrMapping/>
  </p:clrMapOvr>
  <p:transition spd="slow" advClick="0">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Ministerium für Kultus, Sport und Jugend</a:t>
            </a:r>
          </a:p>
        </p:txBody>
      </p:sp>
      <p:sp>
        <p:nvSpPr>
          <p:cNvPr id="25" name="Textfeld 24"/>
          <p:cNvSpPr txBox="1"/>
          <p:nvPr/>
        </p:nvSpPr>
        <p:spPr>
          <a:xfrm>
            <a:off x="498764" y="1443841"/>
            <a:ext cx="7646946" cy="3970318"/>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Oberste Schulaufsichtsbehörde</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Dienst- und Fachaufsicht</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Erlass von Verwaltungsvorschriften und Abschluss von Dienstvereinbarungen</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Beratung der Schulleitung in allen Zuständigkeitsbereichen</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Lehrerfortbildungen</a:t>
            </a: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6" name="Textfeld 5">
            <a:hlinkClick r:id="rId2"/>
            <a:extLst>
              <a:ext uri="{FF2B5EF4-FFF2-40B4-BE49-F238E27FC236}">
                <a16:creationId xmlns:a16="http://schemas.microsoft.com/office/drawing/2014/main" id="{A15FD09A-784E-3841-FD2A-26C269C65EB6}"/>
              </a:ext>
            </a:extLst>
          </p:cNvPr>
          <p:cNvSpPr txBox="1"/>
          <p:nvPr/>
        </p:nvSpPr>
        <p:spPr>
          <a:xfrm>
            <a:off x="9181602" y="5582079"/>
            <a:ext cx="2425043" cy="646331"/>
          </a:xfrm>
          <a:prstGeom prst="rect">
            <a:avLst/>
          </a:prstGeom>
          <a:noFill/>
        </p:spPr>
        <p:txBody>
          <a:bodyPr wrap="square" rtlCol="0">
            <a:spAutoFit/>
          </a:bodyPr>
          <a:lstStyle/>
          <a:p>
            <a:pPr algn="r"/>
            <a:r>
              <a:rPr lang="de-DE" dirty="0">
                <a:solidFill>
                  <a:srgbClr val="C00000"/>
                </a:solidFill>
              </a:rPr>
              <a:t>Kultusministerium</a:t>
            </a:r>
          </a:p>
          <a:p>
            <a:pPr algn="r"/>
            <a:endParaRPr lang="de-DE" dirty="0">
              <a:solidFill>
                <a:schemeClr val="accent2"/>
              </a:solidFill>
            </a:endParaRPr>
          </a:p>
        </p:txBody>
      </p:sp>
      <p:sp>
        <p:nvSpPr>
          <p:cNvPr id="17" name="Textfeld 16">
            <a:extLst>
              <a:ext uri="{FF2B5EF4-FFF2-40B4-BE49-F238E27FC236}">
                <a16:creationId xmlns:a16="http://schemas.microsoft.com/office/drawing/2014/main" id="{62E0E9B5-D42E-4063-B145-D79563831D45}"/>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62F6E2F5-87DB-4E72-BC71-56D2409239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C5D3BBBB-B364-4733-85BC-10B07295E187}"/>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4" action="ppaction://hlinksldjump" highlightClick="1"/>
            <a:extLst>
              <a:ext uri="{FF2B5EF4-FFF2-40B4-BE49-F238E27FC236}">
                <a16:creationId xmlns:a16="http://schemas.microsoft.com/office/drawing/2014/main" id="{1D38A32A-1E56-4509-BA53-3FBADF61C9D5}"/>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3" name="Picture 4" descr="https://cdn3.vectorstock.com/i/1000x1000/72/22/hand-with-touching-a-button-icon-vector-9417222.jpg">
            <a:extLst>
              <a:ext uri="{FF2B5EF4-FFF2-40B4-BE49-F238E27FC236}">
                <a16:creationId xmlns:a16="http://schemas.microsoft.com/office/drawing/2014/main" id="{C1233179-758B-4279-88D8-E0AFE0D7814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615504" y="5949966"/>
            <a:ext cx="99387" cy="179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1923357"/>
      </p:ext>
    </p:extLst>
  </p:cSld>
  <p:clrMapOvr>
    <a:masterClrMapping/>
  </p:clrMapOvr>
  <p:transition spd="slow" advClick="0">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Schulträger (Sachkostenträger)</a:t>
            </a:r>
          </a:p>
        </p:txBody>
      </p:sp>
      <p:sp>
        <p:nvSpPr>
          <p:cNvPr id="25" name="Textfeld 24"/>
          <p:cNvSpPr txBox="1"/>
          <p:nvPr/>
        </p:nvSpPr>
        <p:spPr>
          <a:xfrm>
            <a:off x="498764" y="1468826"/>
            <a:ext cx="7646946" cy="3416320"/>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Schulverwaltungsamt </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Verantwortung für den äußeren Schulbereich</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Zuständig für den sicheren Bau und die Unterhaltung des Schulgebäudes und der Einrichtung</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Unterhaltung und Wartung der Baulichkeiten, Einrichtung und Geräte</a:t>
            </a: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3" name="Textfeld 12">
            <a:hlinkClick r:id="rId2"/>
            <a:extLst>
              <a:ext uri="{FF2B5EF4-FFF2-40B4-BE49-F238E27FC236}">
                <a16:creationId xmlns:a16="http://schemas.microsoft.com/office/drawing/2014/main" id="{8C7ADA45-FE14-4601-82BC-0225E9E9AA13}"/>
              </a:ext>
            </a:extLst>
          </p:cNvPr>
          <p:cNvSpPr txBox="1"/>
          <p:nvPr/>
        </p:nvSpPr>
        <p:spPr>
          <a:xfrm>
            <a:off x="9181602" y="5549750"/>
            <a:ext cx="2425043" cy="646331"/>
          </a:xfrm>
          <a:prstGeom prst="rect">
            <a:avLst/>
          </a:prstGeom>
          <a:noFill/>
        </p:spPr>
        <p:txBody>
          <a:bodyPr wrap="square" rtlCol="0">
            <a:spAutoFit/>
          </a:bodyPr>
          <a:lstStyle/>
          <a:p>
            <a:pPr algn="r"/>
            <a:r>
              <a:rPr lang="de-DE" dirty="0">
                <a:solidFill>
                  <a:srgbClr val="C00000"/>
                </a:solidFill>
              </a:rPr>
              <a:t>Stadt Stuttgart</a:t>
            </a:r>
          </a:p>
          <a:p>
            <a:pPr algn="r"/>
            <a:endParaRPr lang="de-DE" dirty="0">
              <a:solidFill>
                <a:schemeClr val="accent2"/>
              </a:solidFill>
            </a:endParaRPr>
          </a:p>
        </p:txBody>
      </p:sp>
      <p:sp>
        <p:nvSpPr>
          <p:cNvPr id="18" name="Textfeld 17">
            <a:extLst>
              <a:ext uri="{FF2B5EF4-FFF2-40B4-BE49-F238E27FC236}">
                <a16:creationId xmlns:a16="http://schemas.microsoft.com/office/drawing/2014/main" id="{99F501DD-C2BF-40E4-B953-496712A1581D}"/>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9" name="Picture 4" descr="https://s.schulamt-bw.de/site/pbs-bw-km-root/get/params_E-2095755824/6519626/landeswappen_klein.png">
            <a:extLst>
              <a:ext uri="{FF2B5EF4-FFF2-40B4-BE49-F238E27FC236}">
                <a16:creationId xmlns:a16="http://schemas.microsoft.com/office/drawing/2014/main" id="{06E5D07C-1B0B-47EB-A4E3-1595458E48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5072E68A-5C28-4AE0-BBB8-8658EA67B70D}"/>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5" name="Interaktive Schaltfläche: Zur Startseite wechseln 14">
            <a:hlinkClick r:id="rId4" action="ppaction://hlinksldjump" highlightClick="1"/>
            <a:extLst>
              <a:ext uri="{FF2B5EF4-FFF2-40B4-BE49-F238E27FC236}">
                <a16:creationId xmlns:a16="http://schemas.microsoft.com/office/drawing/2014/main" id="{88E9C1C9-13EA-47A3-AFDD-E40888232B44}"/>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4" name="Picture 4" descr="https://cdn3.vectorstock.com/i/1000x1000/72/22/hand-with-touching-a-button-icon-vector-9417222.jpg">
            <a:extLst>
              <a:ext uri="{FF2B5EF4-FFF2-40B4-BE49-F238E27FC236}">
                <a16:creationId xmlns:a16="http://schemas.microsoft.com/office/drawing/2014/main" id="{D3F3242D-1825-4A47-A276-1915AB713A5E}"/>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687217" y="5965061"/>
            <a:ext cx="99387" cy="179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020628"/>
      </p:ext>
    </p:extLst>
  </p:cSld>
  <p:clrMapOvr>
    <a:masterClrMapping/>
  </p:clrMapOvr>
  <p:transition spd="slow" advClick="0">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Staatliches Schulamt</a:t>
            </a:r>
          </a:p>
        </p:txBody>
      </p:sp>
      <p:sp>
        <p:nvSpPr>
          <p:cNvPr id="25" name="Textfeld 24"/>
          <p:cNvSpPr txBox="1"/>
          <p:nvPr/>
        </p:nvSpPr>
        <p:spPr>
          <a:xfrm>
            <a:off x="508236" y="1273648"/>
            <a:ext cx="8427121" cy="4820517"/>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Fachaufsicht über die zugeordneten Schulen</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Dienst- und Fachaufsicht über die Schulleitungen und Lehrkräfte</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Aufsicht über die Aufgabenerledigung durch den Schulträger</a:t>
            </a:r>
          </a:p>
          <a:p>
            <a:pPr marL="285750" indent="-285750">
              <a:buFont typeface="Wingdings" panose="05000000000000000000" pitchFamily="2" charset="2"/>
              <a:buChar char="§"/>
            </a:pPr>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t>Ansprechpartner für alle Bereiche der Bildungs- und Schulentwicklung</a:t>
            </a:r>
          </a:p>
          <a:p>
            <a:endParaRPr lang="de-DE" sz="2000" dirty="0"/>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Personalversorgung</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highlight>
                  <a:srgbClr val="FAFBF7"/>
                </a:highlight>
                <a:cs typeface="Arial" panose="020B0604020202020204" pitchFamily="34" charset="0"/>
              </a:rPr>
              <a:t>Ansprechpartner Arbeits- und Gesundheitsschutz</a:t>
            </a:r>
          </a:p>
          <a:p>
            <a:endParaRPr lang="de-DE" sz="24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3" name="Textfeld 2">
            <a:hlinkClick r:id="rId2"/>
            <a:extLst>
              <a:ext uri="{FF2B5EF4-FFF2-40B4-BE49-F238E27FC236}">
                <a16:creationId xmlns:a16="http://schemas.microsoft.com/office/drawing/2014/main" id="{2033B283-A5B1-B90D-B27C-035D9C3DB4D4}"/>
              </a:ext>
            </a:extLst>
          </p:cNvPr>
          <p:cNvSpPr txBox="1"/>
          <p:nvPr/>
        </p:nvSpPr>
        <p:spPr>
          <a:xfrm>
            <a:off x="8526010" y="5504411"/>
            <a:ext cx="3080635" cy="369332"/>
          </a:xfrm>
          <a:prstGeom prst="rect">
            <a:avLst/>
          </a:prstGeom>
          <a:noFill/>
        </p:spPr>
        <p:txBody>
          <a:bodyPr wrap="square" rtlCol="0">
            <a:spAutoFit/>
          </a:bodyPr>
          <a:lstStyle/>
          <a:p>
            <a:pPr algn="r"/>
            <a:r>
              <a:rPr lang="de-DE" dirty="0">
                <a:solidFill>
                  <a:srgbClr val="C00000"/>
                </a:solidFill>
              </a:rPr>
              <a:t>Staatliches Schulamt Stuttgart</a:t>
            </a:r>
          </a:p>
        </p:txBody>
      </p:sp>
      <p:sp>
        <p:nvSpPr>
          <p:cNvPr id="17" name="Textfeld 16">
            <a:extLst>
              <a:ext uri="{FF2B5EF4-FFF2-40B4-BE49-F238E27FC236}">
                <a16:creationId xmlns:a16="http://schemas.microsoft.com/office/drawing/2014/main" id="{1E2E761E-C3EA-40CA-B865-DB67E14E6CC5}"/>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42EA2314-66E9-42F0-87BA-F7302C9991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7BFAE8A9-55A3-426A-A24E-A5CE634FF20D}"/>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4" action="ppaction://hlinksldjump" highlightClick="1"/>
            <a:extLst>
              <a:ext uri="{FF2B5EF4-FFF2-40B4-BE49-F238E27FC236}">
                <a16:creationId xmlns:a16="http://schemas.microsoft.com/office/drawing/2014/main" id="{DC1C5C89-10B7-42BC-A23F-C40BFDBDD780}"/>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3" name="Picture 4" descr="https://cdn3.vectorstock.com/i/1000x1000/72/22/hand-with-touching-a-button-icon-vector-9417222.jpg">
            <a:extLst>
              <a:ext uri="{FF2B5EF4-FFF2-40B4-BE49-F238E27FC236}">
                <a16:creationId xmlns:a16="http://schemas.microsoft.com/office/drawing/2014/main" id="{CCE1917D-D3E5-4F2D-8459-DFEC76548A9C}"/>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608394" y="5909091"/>
            <a:ext cx="99387" cy="179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149992"/>
      </p:ext>
    </p:extLst>
  </p:cSld>
  <p:clrMapOvr>
    <a:masterClrMapping/>
  </p:clrMapOvr>
  <p:transition spd="slow" advClick="0">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ÖPR / SBV</a:t>
            </a:r>
          </a:p>
        </p:txBody>
      </p:sp>
      <p:sp>
        <p:nvSpPr>
          <p:cNvPr id="25" name="Textfeld 24"/>
          <p:cNvSpPr txBox="1"/>
          <p:nvPr/>
        </p:nvSpPr>
        <p:spPr>
          <a:xfrm>
            <a:off x="498764" y="1294214"/>
            <a:ext cx="8204078" cy="4893647"/>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Einbeziehung über Einhaltung von Gesetzen, Verordnungen Tarifverträgen, Dienstvereinbarungen und Unfallverhütungsvorschriften</a:t>
            </a:r>
          </a:p>
          <a:p>
            <a:pPr marL="285750" indent="-285750">
              <a:buFont typeface="Wingdings" panose="05000000000000000000" pitchFamily="2" charset="2"/>
              <a:buChar char="§"/>
            </a:pPr>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Beratung und Auskunft für Schulen und Beschäftigte im Bereich Arbeitsschutz- und Gesundheitsfragen</a:t>
            </a:r>
          </a:p>
          <a:p>
            <a:endParaRPr lang="de-DE" sz="1400" dirty="0">
              <a:solidFill>
                <a:schemeClr val="bg2">
                  <a:lumMod val="25000"/>
                </a:schemeClr>
              </a:solidFill>
              <a:cs typeface="Arial" panose="020B0604020202020204" pitchFamily="34" charset="0"/>
            </a:endParaRPr>
          </a:p>
          <a:p>
            <a:r>
              <a:rPr lang="de-DE" sz="2200" dirty="0">
                <a:solidFill>
                  <a:schemeClr val="bg2">
                    <a:lumMod val="25000"/>
                  </a:schemeClr>
                </a:solidFill>
                <a:cs typeface="Arial" panose="020B0604020202020204" pitchFamily="34" charset="0"/>
              </a:rPr>
              <a:t>     - Dienst- und Arbeitsunfälle</a:t>
            </a:r>
          </a:p>
          <a:p>
            <a:r>
              <a:rPr lang="de-DE" sz="2200" dirty="0">
                <a:solidFill>
                  <a:schemeClr val="bg2">
                    <a:lumMod val="25000"/>
                  </a:schemeClr>
                </a:solidFill>
                <a:cs typeface="Arial" panose="020B0604020202020204" pitchFamily="34" charset="0"/>
              </a:rPr>
              <a:t>     - Gesundheitsmanagement</a:t>
            </a:r>
          </a:p>
          <a:p>
            <a:r>
              <a:rPr lang="de-DE" sz="2200" dirty="0">
                <a:solidFill>
                  <a:schemeClr val="bg2">
                    <a:lumMod val="25000"/>
                  </a:schemeClr>
                </a:solidFill>
                <a:cs typeface="Arial" panose="020B0604020202020204" pitchFamily="34" charset="0"/>
              </a:rPr>
              <a:t>     - Prävention / Teilnahme an Begehungen </a:t>
            </a:r>
          </a:p>
          <a:p>
            <a:r>
              <a:rPr lang="de-DE" sz="2200" dirty="0">
                <a:solidFill>
                  <a:schemeClr val="bg2">
                    <a:lumMod val="25000"/>
                  </a:schemeClr>
                </a:solidFill>
                <a:cs typeface="Arial" panose="020B0604020202020204" pitchFamily="34" charset="0"/>
              </a:rPr>
              <a:t>     - Gestaltung der Arbeitsplätze</a:t>
            </a:r>
          </a:p>
          <a:p>
            <a:r>
              <a:rPr lang="de-DE" sz="2200" dirty="0">
                <a:solidFill>
                  <a:schemeClr val="bg2">
                    <a:lumMod val="25000"/>
                  </a:schemeClr>
                </a:solidFill>
                <a:cs typeface="Arial" panose="020B0604020202020204" pitchFamily="34" charset="0"/>
              </a:rPr>
              <a:t>     - Arbeitsorganisation</a:t>
            </a:r>
          </a:p>
          <a:p>
            <a:r>
              <a:rPr lang="de-DE" sz="2200" dirty="0">
                <a:solidFill>
                  <a:schemeClr val="bg2">
                    <a:lumMod val="25000"/>
                  </a:schemeClr>
                </a:solidFill>
                <a:cs typeface="Arial" panose="020B0604020202020204" pitchFamily="34" charset="0"/>
              </a:rPr>
              <a:t>     - Individuelle Beratung für einzelne Lehrkräfte (SBV)</a:t>
            </a:r>
          </a:p>
          <a:p>
            <a:endParaRPr lang="de-DE" sz="22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3" name="Textfeld 2">
            <a:hlinkClick r:id="rId2"/>
            <a:extLst>
              <a:ext uri="{FF2B5EF4-FFF2-40B4-BE49-F238E27FC236}">
                <a16:creationId xmlns:a16="http://schemas.microsoft.com/office/drawing/2014/main" id="{2033B283-A5B1-B90D-B27C-035D9C3DB4D4}"/>
              </a:ext>
            </a:extLst>
          </p:cNvPr>
          <p:cNvSpPr txBox="1"/>
          <p:nvPr/>
        </p:nvSpPr>
        <p:spPr>
          <a:xfrm>
            <a:off x="8526010" y="5527759"/>
            <a:ext cx="3080635" cy="369332"/>
          </a:xfrm>
          <a:prstGeom prst="rect">
            <a:avLst/>
          </a:prstGeom>
          <a:noFill/>
        </p:spPr>
        <p:txBody>
          <a:bodyPr wrap="square" rtlCol="0">
            <a:spAutoFit/>
          </a:bodyPr>
          <a:lstStyle/>
          <a:p>
            <a:pPr algn="r"/>
            <a:r>
              <a:rPr lang="de-DE" dirty="0">
                <a:solidFill>
                  <a:srgbClr val="C00000"/>
                </a:solidFill>
              </a:rPr>
              <a:t>Örtlicher Personalrat</a:t>
            </a:r>
          </a:p>
        </p:txBody>
      </p:sp>
      <p:sp>
        <p:nvSpPr>
          <p:cNvPr id="17" name="Textfeld 16">
            <a:extLst>
              <a:ext uri="{FF2B5EF4-FFF2-40B4-BE49-F238E27FC236}">
                <a16:creationId xmlns:a16="http://schemas.microsoft.com/office/drawing/2014/main" id="{9E19F900-3A0D-488C-A4EC-CE2AA5540FEE}"/>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DFC7A6C4-4A65-4734-A030-3388C7808C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r Verbinder 12">
            <a:extLst>
              <a:ext uri="{FF2B5EF4-FFF2-40B4-BE49-F238E27FC236}">
                <a16:creationId xmlns:a16="http://schemas.microsoft.com/office/drawing/2014/main" id="{0C8D2E76-EAAE-43C5-B0C1-204CD23615DC}"/>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5" name="Interaktive Schaltfläche: Zur Startseite wechseln 14">
            <a:hlinkClick r:id="rId4" action="ppaction://hlinksldjump" highlightClick="1"/>
            <a:extLst>
              <a:ext uri="{FF2B5EF4-FFF2-40B4-BE49-F238E27FC236}">
                <a16:creationId xmlns:a16="http://schemas.microsoft.com/office/drawing/2014/main" id="{8AAEACD7-DD61-462F-97FF-6D2AA91E472B}"/>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2" name="Picture 4" descr="https://cdn3.vectorstock.com/i/1000x1000/72/22/hand-with-touching-a-button-icon-vector-9417222.jpg">
            <a:extLst>
              <a:ext uri="{FF2B5EF4-FFF2-40B4-BE49-F238E27FC236}">
                <a16:creationId xmlns:a16="http://schemas.microsoft.com/office/drawing/2014/main" id="{803E7D79-870A-428C-8EB2-D1E741521597}"/>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736062" y="5932110"/>
            <a:ext cx="99387" cy="179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7923380"/>
      </p:ext>
    </p:extLst>
  </p:cSld>
  <p:clrMapOvr>
    <a:masterClrMapping/>
  </p:clrMapOvr>
  <p:transition spd="slow" advClick="0">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Unfallkasse Baden-Württemberg (UKBW)</a:t>
            </a:r>
          </a:p>
        </p:txBody>
      </p:sp>
      <p:sp>
        <p:nvSpPr>
          <p:cNvPr id="25" name="Textfeld 24"/>
          <p:cNvSpPr txBox="1"/>
          <p:nvPr/>
        </p:nvSpPr>
        <p:spPr>
          <a:xfrm>
            <a:off x="498764" y="1472574"/>
            <a:ext cx="9099979" cy="4154984"/>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Gesetzliche Unfallversicherung für die Schüler/innen</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Gesetzliche Unfallversicherung für die Lehrkräfte im Angestelltenverhältnis</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Zusammenarbeit in der Unfallverhütung und Sicherheitserziehung mit dem Kultusministerium</a:t>
            </a:r>
          </a:p>
          <a:p>
            <a:endParaRPr lang="de-DE" sz="24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Erstellung von praxisorientierten</a:t>
            </a:r>
            <a:r>
              <a:rPr lang="de-DE" sz="2400" dirty="0">
                <a:solidFill>
                  <a:srgbClr val="C00000"/>
                </a:solidFill>
                <a:cs typeface="Arial" panose="020B0604020202020204" pitchFamily="34" charset="0"/>
              </a:rPr>
              <a:t>                                </a:t>
            </a:r>
            <a:r>
              <a:rPr lang="de-DE" sz="2400" dirty="0">
                <a:solidFill>
                  <a:schemeClr val="bg2">
                    <a:lumMod val="25000"/>
                  </a:schemeClr>
                </a:solidFill>
                <a:cs typeface="Arial" panose="020B0604020202020204" pitchFamily="34" charset="0"/>
              </a:rPr>
              <a:t>und Publikationen</a:t>
            </a:r>
          </a:p>
          <a:p>
            <a:endParaRPr lang="de-DE" sz="2400" dirty="0">
              <a:solidFill>
                <a:schemeClr val="bg2">
                  <a:lumMod val="25000"/>
                </a:schemeClr>
              </a:solidFill>
              <a:cs typeface="Arial" panose="020B0604020202020204" pitchFamily="34" charset="0"/>
            </a:endParaRPr>
          </a:p>
          <a:p>
            <a:endParaRPr lang="de-DE" sz="24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3" name="Textfeld 2">
            <a:hlinkClick r:id="rId2"/>
            <a:extLst>
              <a:ext uri="{FF2B5EF4-FFF2-40B4-BE49-F238E27FC236}">
                <a16:creationId xmlns:a16="http://schemas.microsoft.com/office/drawing/2014/main" id="{4E24005D-CA9A-8F7A-4FCA-55E49D0EAD49}"/>
              </a:ext>
            </a:extLst>
          </p:cNvPr>
          <p:cNvSpPr txBox="1"/>
          <p:nvPr/>
        </p:nvSpPr>
        <p:spPr>
          <a:xfrm>
            <a:off x="8526008" y="5601689"/>
            <a:ext cx="3080635" cy="369332"/>
          </a:xfrm>
          <a:prstGeom prst="rect">
            <a:avLst/>
          </a:prstGeom>
          <a:noFill/>
        </p:spPr>
        <p:txBody>
          <a:bodyPr wrap="square" rtlCol="0">
            <a:spAutoFit/>
          </a:bodyPr>
          <a:lstStyle/>
          <a:p>
            <a:pPr algn="r"/>
            <a:r>
              <a:rPr lang="de-DE" dirty="0">
                <a:solidFill>
                  <a:srgbClr val="C00000"/>
                </a:solidFill>
              </a:rPr>
              <a:t>UKBW</a:t>
            </a:r>
          </a:p>
        </p:txBody>
      </p:sp>
      <p:sp>
        <p:nvSpPr>
          <p:cNvPr id="17" name="Textfeld 16">
            <a:extLst>
              <a:ext uri="{FF2B5EF4-FFF2-40B4-BE49-F238E27FC236}">
                <a16:creationId xmlns:a16="http://schemas.microsoft.com/office/drawing/2014/main" id="{72244884-1564-4040-AEA6-A073DE7287D5}"/>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5F61799D-3973-4AB2-B63E-3E196ECE19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EB5ABA3D-2FE7-473C-81A6-582F00878146}"/>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4" action="ppaction://hlinksldjump" highlightClick="1"/>
            <a:extLst>
              <a:ext uri="{FF2B5EF4-FFF2-40B4-BE49-F238E27FC236}">
                <a16:creationId xmlns:a16="http://schemas.microsoft.com/office/drawing/2014/main" id="{739C7251-10CB-402D-A635-D9B3F40A316F}"/>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3" name="Picture 4" descr="https://cdn3.vectorstock.com/i/1000x1000/72/22/hand-with-touching-a-button-icon-vector-9417222.jpg">
            <a:extLst>
              <a:ext uri="{FF2B5EF4-FFF2-40B4-BE49-F238E27FC236}">
                <a16:creationId xmlns:a16="http://schemas.microsoft.com/office/drawing/2014/main" id="{0F25C642-96C7-4B32-84E3-9C6DDEA62DA5}"/>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1129318" y="5965732"/>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15" name="Textfeld 14">
            <a:hlinkClick r:id="rId6"/>
            <a:extLst>
              <a:ext uri="{FF2B5EF4-FFF2-40B4-BE49-F238E27FC236}">
                <a16:creationId xmlns:a16="http://schemas.microsoft.com/office/drawing/2014/main" id="{2577E712-E051-4CA2-827D-49E9B63E5169}"/>
              </a:ext>
            </a:extLst>
          </p:cNvPr>
          <p:cNvSpPr txBox="1"/>
          <p:nvPr/>
        </p:nvSpPr>
        <p:spPr>
          <a:xfrm>
            <a:off x="8526008" y="5215868"/>
            <a:ext cx="3080635" cy="369332"/>
          </a:xfrm>
          <a:prstGeom prst="rect">
            <a:avLst/>
          </a:prstGeom>
          <a:noFill/>
        </p:spPr>
        <p:txBody>
          <a:bodyPr wrap="square" rtlCol="0">
            <a:spAutoFit/>
          </a:bodyPr>
          <a:lstStyle/>
          <a:p>
            <a:pPr algn="r"/>
            <a:r>
              <a:rPr lang="de-DE" dirty="0">
                <a:solidFill>
                  <a:srgbClr val="C00000"/>
                </a:solidFill>
              </a:rPr>
              <a:t>Unfallmeldung</a:t>
            </a:r>
          </a:p>
        </p:txBody>
      </p:sp>
      <p:sp>
        <p:nvSpPr>
          <p:cNvPr id="2" name="Textfeld 1">
            <a:hlinkClick r:id="rId7"/>
          </p:cNvPr>
          <p:cNvSpPr txBox="1"/>
          <p:nvPr/>
        </p:nvSpPr>
        <p:spPr>
          <a:xfrm>
            <a:off x="4904673" y="4421142"/>
            <a:ext cx="2200225" cy="461665"/>
          </a:xfrm>
          <a:prstGeom prst="rect">
            <a:avLst/>
          </a:prstGeom>
          <a:noFill/>
        </p:spPr>
        <p:txBody>
          <a:bodyPr wrap="square" rtlCol="0">
            <a:spAutoFit/>
          </a:bodyPr>
          <a:lstStyle/>
          <a:p>
            <a:r>
              <a:rPr lang="en-US" sz="2400" dirty="0">
                <a:solidFill>
                  <a:srgbClr val="A50021"/>
                </a:solidFill>
              </a:rPr>
              <a:t>Handlungshilfen</a:t>
            </a:r>
            <a:endParaRPr lang="de-DE" dirty="0">
              <a:solidFill>
                <a:srgbClr val="A50021"/>
              </a:solidFill>
            </a:endParaRPr>
          </a:p>
        </p:txBody>
      </p:sp>
    </p:spTree>
    <p:extLst>
      <p:ext uri="{BB962C8B-B14F-4D97-AF65-F5344CB8AC3E}">
        <p14:creationId xmlns:p14="http://schemas.microsoft.com/office/powerpoint/2010/main" val="3056294751"/>
      </p:ext>
    </p:extLst>
  </p:cSld>
  <p:clrMapOvr>
    <a:masterClrMapping/>
  </p:clrMapOvr>
  <p:transition spd="slow" advClick="0">
    <p:fad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Betriebsärztlicher Dienst (B.A.D)</a:t>
            </a:r>
          </a:p>
        </p:txBody>
      </p:sp>
      <p:sp>
        <p:nvSpPr>
          <p:cNvPr id="25" name="Textfeld 24"/>
          <p:cNvSpPr txBox="1"/>
          <p:nvPr/>
        </p:nvSpPr>
        <p:spPr>
          <a:xfrm>
            <a:off x="498764" y="1476889"/>
            <a:ext cx="7646946" cy="4339650"/>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vom Ministerium für Kultus, Jugend und Sport für die Tätigkeit des Betriebsarztes beauftragt</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Beratung bei der arbeitsplatz- und personenbezogenen Gefährdungsbeurteilung</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Beobachtung der Durchführung des Arbeitsschutzes und der Unfallverhütung</a:t>
            </a:r>
          </a:p>
          <a:p>
            <a:endParaRPr lang="de-DE" sz="2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400" dirty="0">
                <a:solidFill>
                  <a:schemeClr val="bg2">
                    <a:lumMod val="25000"/>
                  </a:schemeClr>
                </a:solidFill>
                <a:cs typeface="Arial" panose="020B0604020202020204" pitchFamily="34" charset="0"/>
              </a:rPr>
              <a:t>Untersuchung der Lehrkräfte sowie deren arbeitsmedizinische Beurteilung und Beratung</a:t>
            </a:r>
          </a:p>
          <a:p>
            <a:endParaRPr lang="de-DE" sz="24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3" name="Textfeld 2">
            <a:hlinkClick r:id="rId2"/>
            <a:extLst>
              <a:ext uri="{FF2B5EF4-FFF2-40B4-BE49-F238E27FC236}">
                <a16:creationId xmlns:a16="http://schemas.microsoft.com/office/drawing/2014/main" id="{3A90BF7C-AB81-5236-46F0-65BA4ADC78FF}"/>
              </a:ext>
            </a:extLst>
          </p:cNvPr>
          <p:cNvSpPr txBox="1"/>
          <p:nvPr/>
        </p:nvSpPr>
        <p:spPr>
          <a:xfrm>
            <a:off x="9179646" y="5355428"/>
            <a:ext cx="2425043" cy="369332"/>
          </a:xfrm>
          <a:prstGeom prst="rect">
            <a:avLst/>
          </a:prstGeom>
          <a:noFill/>
        </p:spPr>
        <p:txBody>
          <a:bodyPr wrap="square" rtlCol="0">
            <a:spAutoFit/>
          </a:bodyPr>
          <a:lstStyle/>
          <a:p>
            <a:pPr algn="r"/>
            <a:r>
              <a:rPr lang="de-DE" dirty="0">
                <a:solidFill>
                  <a:srgbClr val="C00000"/>
                </a:solidFill>
              </a:rPr>
              <a:t>B.A.D</a:t>
            </a:r>
          </a:p>
        </p:txBody>
      </p:sp>
      <p:sp>
        <p:nvSpPr>
          <p:cNvPr id="17" name="Textfeld 16">
            <a:extLst>
              <a:ext uri="{FF2B5EF4-FFF2-40B4-BE49-F238E27FC236}">
                <a16:creationId xmlns:a16="http://schemas.microsoft.com/office/drawing/2014/main" id="{EF539FC1-59DC-4D02-9EDF-94EAAE7ABD47}"/>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180C7AD6-BB77-4DE8-BFBC-68A1316B7F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19312DE4-5B2F-4809-8586-782037CB99CA}"/>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4" action="ppaction://hlinksldjump" highlightClick="1"/>
            <a:extLst>
              <a:ext uri="{FF2B5EF4-FFF2-40B4-BE49-F238E27FC236}">
                <a16:creationId xmlns:a16="http://schemas.microsoft.com/office/drawing/2014/main" id="{0CB13453-DCA1-4737-9669-9369729E3CCD}"/>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3" name="Picture 4" descr="https://cdn3.vectorstock.com/i/1000x1000/72/22/hand-with-touching-a-button-icon-vector-9417222.jpg">
            <a:extLst>
              <a:ext uri="{FF2B5EF4-FFF2-40B4-BE49-F238E27FC236}">
                <a16:creationId xmlns:a16="http://schemas.microsoft.com/office/drawing/2014/main" id="{FBF8245C-3778-43CD-ABBB-C35C53BAC9E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963158" y="5977090"/>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a:hlinkClick r:id="rId6"/>
            <a:extLst>
              <a:ext uri="{FF2B5EF4-FFF2-40B4-BE49-F238E27FC236}">
                <a16:creationId xmlns:a16="http://schemas.microsoft.com/office/drawing/2014/main" id="{FBAA5F1D-D277-1665-3E64-187C99CAC288}"/>
              </a:ext>
            </a:extLst>
          </p:cNvPr>
          <p:cNvSpPr txBox="1"/>
          <p:nvPr/>
        </p:nvSpPr>
        <p:spPr>
          <a:xfrm>
            <a:off x="9179646" y="5666259"/>
            <a:ext cx="2425043" cy="369332"/>
          </a:xfrm>
          <a:prstGeom prst="rect">
            <a:avLst/>
          </a:prstGeom>
          <a:noFill/>
        </p:spPr>
        <p:txBody>
          <a:bodyPr wrap="square" rtlCol="0">
            <a:spAutoFit/>
          </a:bodyPr>
          <a:lstStyle/>
          <a:p>
            <a:pPr algn="r"/>
            <a:r>
              <a:rPr lang="de-DE" dirty="0">
                <a:solidFill>
                  <a:srgbClr val="C00000"/>
                </a:solidFill>
                <a:highlight>
                  <a:srgbClr val="FAFBF7"/>
                </a:highlight>
              </a:rPr>
              <a:t>Sicher - Gesund</a:t>
            </a:r>
          </a:p>
        </p:txBody>
      </p:sp>
    </p:spTree>
    <p:extLst>
      <p:ext uri="{BB962C8B-B14F-4D97-AF65-F5344CB8AC3E}">
        <p14:creationId xmlns:p14="http://schemas.microsoft.com/office/powerpoint/2010/main" val="652579896"/>
      </p:ext>
    </p:extLst>
  </p:cSld>
  <p:clrMapOvr>
    <a:masterClrMapping/>
  </p:clrMapOvr>
  <p:transition spd="slow" advClick="0">
    <p:fad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Krisenteam</a:t>
            </a:r>
          </a:p>
        </p:txBody>
      </p:sp>
      <p:sp>
        <p:nvSpPr>
          <p:cNvPr id="25" name="Textfeld 24"/>
          <p:cNvSpPr txBox="1"/>
          <p:nvPr/>
        </p:nvSpPr>
        <p:spPr>
          <a:xfrm>
            <a:off x="498763" y="1416013"/>
            <a:ext cx="9533003" cy="4601260"/>
          </a:xfrm>
          <a:prstGeom prst="rect">
            <a:avLst/>
          </a:prstGeom>
          <a:solidFill>
            <a:srgbClr val="FAFBF7"/>
          </a:solidFill>
        </p:spPr>
        <p:txBody>
          <a:bodyPr wrap="square" rtlCol="0" anchor="ctr">
            <a:spAutoFit/>
          </a:bodyPr>
          <a:lstStyle/>
          <a:p>
            <a:r>
              <a:rPr lang="de-DE" sz="2400" dirty="0"/>
              <a:t>Ein Schulkrisenteam behält in der Krise den </a:t>
            </a:r>
            <a:r>
              <a:rPr lang="de-DE" sz="2400" b="1" dirty="0"/>
              <a:t>Überblick</a:t>
            </a:r>
            <a:r>
              <a:rPr lang="de-DE" sz="2400" dirty="0"/>
              <a:t>. Es erfüllt die Funktion eines erweiterten Beraterstabs und arbeitet der Schulleitung zu, so dass diese jederzeit die Übersicht über die Situation behält, anstehende Aufgaben erledigt werden und die Lage sich wieder beruhigen und normalisieren kann.</a:t>
            </a:r>
          </a:p>
          <a:p>
            <a:pPr fontAlgn="base"/>
            <a:endParaRPr lang="de-DE" sz="1400" b="1" dirty="0"/>
          </a:p>
          <a:p>
            <a:pPr fontAlgn="base"/>
            <a:r>
              <a:rPr lang="de-DE" b="1" dirty="0"/>
              <a:t>Arbeitsbereiche:</a:t>
            </a:r>
          </a:p>
          <a:p>
            <a:pPr fontAlgn="base"/>
            <a:endParaRPr lang="de-DE" sz="900" dirty="0"/>
          </a:p>
          <a:p>
            <a:pPr marL="285750" indent="-285750" fontAlgn="base">
              <a:buFont typeface="Wingdings" panose="05000000000000000000" pitchFamily="2" charset="2"/>
              <a:buChar char="§"/>
            </a:pPr>
            <a:r>
              <a:rPr lang="de-DE" dirty="0"/>
              <a:t>Teamleitung </a:t>
            </a:r>
          </a:p>
          <a:p>
            <a:pPr marL="285750" indent="-285750" fontAlgn="base">
              <a:buFont typeface="Wingdings" panose="05000000000000000000" pitchFamily="2" charset="2"/>
              <a:buChar char="§"/>
            </a:pPr>
            <a:r>
              <a:rPr lang="de-DE" dirty="0"/>
              <a:t>Organisationsbereich</a:t>
            </a:r>
          </a:p>
          <a:p>
            <a:pPr marL="285750" indent="-285750" fontAlgn="base">
              <a:buFont typeface="Wingdings" panose="05000000000000000000" pitchFamily="2" charset="2"/>
              <a:buChar char="§"/>
            </a:pPr>
            <a:r>
              <a:rPr lang="de-DE" dirty="0"/>
              <a:t>Schüler- / Eltern- / Lehrerbereich</a:t>
            </a:r>
          </a:p>
          <a:p>
            <a:pPr marL="285750" indent="-285750" fontAlgn="base">
              <a:buFont typeface="Wingdings" panose="05000000000000000000" pitchFamily="2" charset="2"/>
              <a:buChar char="§"/>
            </a:pPr>
            <a:r>
              <a:rPr lang="de-DE" dirty="0"/>
              <a:t>Präventionsbereich</a:t>
            </a:r>
          </a:p>
          <a:p>
            <a:pPr marL="285750" indent="-285750" fontAlgn="base">
              <a:buFont typeface="Wingdings" panose="05000000000000000000" pitchFamily="2" charset="2"/>
              <a:buChar char="§"/>
            </a:pPr>
            <a:r>
              <a:rPr lang="de-DE" dirty="0"/>
              <a:t>Sicherheitsbereich</a:t>
            </a:r>
          </a:p>
          <a:p>
            <a:pPr marL="285750" indent="-285750" fontAlgn="base">
              <a:buFont typeface="Wingdings" panose="05000000000000000000" pitchFamily="2" charset="2"/>
              <a:buChar char="§"/>
            </a:pPr>
            <a:r>
              <a:rPr lang="de-DE" dirty="0"/>
              <a:t>medizinischer Bereich</a:t>
            </a:r>
          </a:p>
          <a:p>
            <a:endParaRPr lang="de-DE" sz="24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3" name="Textfeld 2">
            <a:hlinkClick r:id="rId2"/>
            <a:extLst>
              <a:ext uri="{FF2B5EF4-FFF2-40B4-BE49-F238E27FC236}">
                <a16:creationId xmlns:a16="http://schemas.microsoft.com/office/drawing/2014/main" id="{3A90BF7C-AB81-5236-46F0-65BA4ADC78FF}"/>
              </a:ext>
            </a:extLst>
          </p:cNvPr>
          <p:cNvSpPr txBox="1"/>
          <p:nvPr/>
        </p:nvSpPr>
        <p:spPr>
          <a:xfrm>
            <a:off x="9181602" y="5635598"/>
            <a:ext cx="2425043" cy="369332"/>
          </a:xfrm>
          <a:prstGeom prst="rect">
            <a:avLst/>
          </a:prstGeom>
          <a:noFill/>
        </p:spPr>
        <p:txBody>
          <a:bodyPr wrap="square" rtlCol="0">
            <a:spAutoFit/>
          </a:bodyPr>
          <a:lstStyle/>
          <a:p>
            <a:pPr algn="r"/>
            <a:r>
              <a:rPr lang="de-DE" dirty="0">
                <a:solidFill>
                  <a:srgbClr val="C00000"/>
                </a:solidFill>
              </a:rPr>
              <a:t>Krisenplan</a:t>
            </a:r>
          </a:p>
        </p:txBody>
      </p:sp>
      <p:sp>
        <p:nvSpPr>
          <p:cNvPr id="17" name="Textfeld 16">
            <a:extLst>
              <a:ext uri="{FF2B5EF4-FFF2-40B4-BE49-F238E27FC236}">
                <a16:creationId xmlns:a16="http://schemas.microsoft.com/office/drawing/2014/main" id="{AA2E4B61-12F1-414A-A829-79EB4ED19F4E}"/>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3741D2C5-D440-4C09-8B33-377A2CF030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D0C1DA6C-B32E-44B7-9FD0-F3E7C9CCA6BF}"/>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4" action="ppaction://hlinksldjump" highlightClick="1"/>
            <a:extLst>
              <a:ext uri="{FF2B5EF4-FFF2-40B4-BE49-F238E27FC236}">
                <a16:creationId xmlns:a16="http://schemas.microsoft.com/office/drawing/2014/main" id="{7B3B4A3A-3DF1-4C4F-ACEA-DA4E2CF90E1D}"/>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3" name="Picture 4" descr="https://cdn3.vectorstock.com/i/1000x1000/72/22/hand-with-touching-a-button-icon-vector-9417222.jpg">
            <a:extLst>
              <a:ext uri="{FF2B5EF4-FFF2-40B4-BE49-F238E27FC236}">
                <a16:creationId xmlns:a16="http://schemas.microsoft.com/office/drawing/2014/main" id="{AC8FBB2A-5DED-47BB-A9F7-4754B79CE1EE}"/>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1023420" y="5965732"/>
            <a:ext cx="99387" cy="179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434792"/>
      </p:ext>
    </p:extLst>
  </p:cSld>
  <p:clrMapOvr>
    <a:masterClrMapping/>
  </p:clrMapOvr>
  <p:transition spd="slow" advClick="0">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Gefährdungsbeurteilungen</a:t>
            </a:r>
          </a:p>
        </p:txBody>
      </p:sp>
      <p:sp>
        <p:nvSpPr>
          <p:cNvPr id="25" name="Textfeld 24"/>
          <p:cNvSpPr txBox="1"/>
          <p:nvPr/>
        </p:nvSpPr>
        <p:spPr>
          <a:xfrm>
            <a:off x="498764" y="1327875"/>
            <a:ext cx="7646946" cy="4524315"/>
          </a:xfrm>
          <a:prstGeom prst="rect">
            <a:avLst/>
          </a:prstGeom>
          <a:solidFill>
            <a:srgbClr val="FAFBF7"/>
          </a:solidFill>
        </p:spPr>
        <p:txBody>
          <a:bodyPr wrap="square" rtlCol="0" anchor="ctr">
            <a:spAutoFit/>
          </a:bodyPr>
          <a:lstStyle/>
          <a:p>
            <a:r>
              <a:rPr lang="de-DE" sz="2400" dirty="0"/>
              <a:t>Mit Hilfe der Gefährdungsbeurteilung werden Gefährdungen und Belastungen an Arbeitsplätzen der Lehrkräfte erkannt, bewertet und gegebenenfalls geeignete Schutzmaßnahmen festgelegt.</a:t>
            </a:r>
          </a:p>
          <a:p>
            <a:r>
              <a:rPr lang="de-DE" sz="2400" dirty="0"/>
              <a:t>An die Besonderheiten von Schule und Lehrerberuf angepasst, gliedert sich die Gefährdungsbeurteilung für die Lehrkräfte in Baden-Württemberg in einen arbeitsplatz- und einen personenbezogenen Teil.</a:t>
            </a:r>
            <a:endParaRPr lang="de-DE" sz="2400" b="1" dirty="0"/>
          </a:p>
          <a:p>
            <a:endParaRPr lang="de-DE" sz="2400" dirty="0">
              <a:solidFill>
                <a:schemeClr val="bg2">
                  <a:lumMod val="25000"/>
                </a:schemeClr>
              </a:solidFill>
              <a:cs typeface="Arial" panose="020B0604020202020204" pitchFamily="34" charset="0"/>
            </a:endParaRPr>
          </a:p>
          <a:p>
            <a:r>
              <a:rPr lang="de-DE" sz="2400" dirty="0"/>
              <a:t>Zur Durchführung der Gefährdungsbeurteilung werden den Schulen Verfahren bzw. Handlungshilfen zur Verfügung gestellt.</a:t>
            </a:r>
            <a:endParaRPr lang="de-DE" sz="32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4" name="Textfeld 13">
            <a:hlinkClick r:id="rId2"/>
            <a:extLst>
              <a:ext uri="{FF2B5EF4-FFF2-40B4-BE49-F238E27FC236}">
                <a16:creationId xmlns:a16="http://schemas.microsoft.com/office/drawing/2014/main" id="{B2EC7814-FB52-443D-A724-12840610A06F}"/>
              </a:ext>
            </a:extLst>
          </p:cNvPr>
          <p:cNvSpPr txBox="1"/>
          <p:nvPr/>
        </p:nvSpPr>
        <p:spPr>
          <a:xfrm>
            <a:off x="8839739" y="5623852"/>
            <a:ext cx="2766906" cy="369332"/>
          </a:xfrm>
          <a:prstGeom prst="rect">
            <a:avLst/>
          </a:prstGeom>
          <a:noFill/>
        </p:spPr>
        <p:txBody>
          <a:bodyPr wrap="square" rtlCol="0">
            <a:spAutoFit/>
          </a:bodyPr>
          <a:lstStyle/>
          <a:p>
            <a:pPr algn="r"/>
            <a:r>
              <a:rPr lang="de-DE" dirty="0">
                <a:solidFill>
                  <a:srgbClr val="C00000"/>
                </a:solidFill>
              </a:rPr>
              <a:t>Gefährdungsbeurteilungen</a:t>
            </a:r>
          </a:p>
        </p:txBody>
      </p:sp>
      <p:sp>
        <p:nvSpPr>
          <p:cNvPr id="17" name="Textfeld 16">
            <a:extLst>
              <a:ext uri="{FF2B5EF4-FFF2-40B4-BE49-F238E27FC236}">
                <a16:creationId xmlns:a16="http://schemas.microsoft.com/office/drawing/2014/main" id="{A4A437D3-060B-4AEC-B111-5E63DA243C92}"/>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532B5008-1A74-4BA8-9262-625FB08EFB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3E47E3BB-0DC8-4AD5-8693-74974F77C113}"/>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5" name="Interaktive Schaltfläche: Zur Startseite wechseln 14">
            <a:hlinkClick r:id="rId4" action="ppaction://hlinksldjump" highlightClick="1"/>
            <a:extLst>
              <a:ext uri="{FF2B5EF4-FFF2-40B4-BE49-F238E27FC236}">
                <a16:creationId xmlns:a16="http://schemas.microsoft.com/office/drawing/2014/main" id="{B7B41322-28A4-41A8-9CBC-C2FAE98C3984}"/>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3" name="Picture 4" descr="https://cdn3.vectorstock.com/i/1000x1000/72/22/hand-with-touching-a-button-icon-vector-9417222.jpg">
            <a:extLst>
              <a:ext uri="{FF2B5EF4-FFF2-40B4-BE49-F238E27FC236}">
                <a16:creationId xmlns:a16="http://schemas.microsoft.com/office/drawing/2014/main" id="{77F5EB46-17A0-410F-8ECE-DA546158CF50}"/>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752187" y="5978271"/>
            <a:ext cx="99387" cy="179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062673"/>
      </p:ext>
    </p:extLst>
  </p:cSld>
  <p:clrMapOvr>
    <a:masterClrMapping/>
  </p:clrMapOvr>
  <p:transition spd="slow" advClick="0">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cxnSp>
        <p:nvCxnSpPr>
          <p:cNvPr id="2" name="Gerader Verbinder 41">
            <a:extLst>
              <a:ext uri="{FF2B5EF4-FFF2-40B4-BE49-F238E27FC236}">
                <a16:creationId xmlns:a16="http://schemas.microsoft.com/office/drawing/2014/main" id="{4FB7B036-5F43-4884-A4D5-33A9CDB27A40}"/>
              </a:ext>
            </a:extLst>
          </p:cNvPr>
          <p:cNvCxnSpPr/>
          <p:nvPr/>
        </p:nvCxnSpPr>
        <p:spPr>
          <a:xfrm flipV="1">
            <a:off x="498759" y="1107667"/>
            <a:ext cx="11107884" cy="20784"/>
          </a:xfrm>
          <a:prstGeom prst="straightConnector1">
            <a:avLst/>
          </a:prstGeom>
          <a:noFill/>
          <a:ln w="28575" cap="flat">
            <a:solidFill>
              <a:srgbClr val="C00000"/>
            </a:solidFill>
            <a:prstDash val="solid"/>
            <a:miter/>
          </a:ln>
        </p:spPr>
      </p:cxnSp>
      <p:sp>
        <p:nvSpPr>
          <p:cNvPr id="3" name="Textfeld 47">
            <a:extLst>
              <a:ext uri="{FF2B5EF4-FFF2-40B4-BE49-F238E27FC236}">
                <a16:creationId xmlns:a16="http://schemas.microsoft.com/office/drawing/2014/main" id="{1588AF9D-A5BE-40EC-975C-9C5DFB681932}"/>
              </a:ext>
            </a:extLst>
          </p:cNvPr>
          <p:cNvSpPr txBox="1"/>
          <p:nvPr/>
        </p:nvSpPr>
        <p:spPr>
          <a:xfrm>
            <a:off x="7894221" y="688908"/>
            <a:ext cx="3778926" cy="338554"/>
          </a:xfrm>
          <a:prstGeom prst="rect">
            <a:avLst/>
          </a:prstGeom>
          <a:noFill/>
          <a:ln cap="flat">
            <a:noFill/>
          </a:ln>
        </p:spPr>
        <p:txBody>
          <a:bodyPr vert="horz" wrap="square" lIns="91440" tIns="45720" rIns="91440" bIns="45720" anchor="t" anchorCtr="0" compatLnSpc="1">
            <a:sp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0" i="0" u="none" strike="noStrike" kern="1200" cap="none" spc="0" baseline="0" dirty="0">
                <a:solidFill>
                  <a:srgbClr val="C00000"/>
                </a:solidFill>
                <a:uFillTx/>
                <a:latin typeface="Calibri"/>
              </a:rPr>
              <a:t>Dienstbesprechung Sicherheitsbeauftrage</a:t>
            </a:r>
          </a:p>
        </p:txBody>
      </p:sp>
      <p:sp>
        <p:nvSpPr>
          <p:cNvPr id="4" name="Textfeld 48">
            <a:extLst>
              <a:ext uri="{FF2B5EF4-FFF2-40B4-BE49-F238E27FC236}">
                <a16:creationId xmlns:a16="http://schemas.microsoft.com/office/drawing/2014/main" id="{B3AF25C2-5511-45B1-A8AD-D8C285120F77}"/>
              </a:ext>
            </a:extLst>
          </p:cNvPr>
          <p:cNvSpPr txBox="1"/>
          <p:nvPr/>
        </p:nvSpPr>
        <p:spPr>
          <a:xfrm>
            <a:off x="397306" y="303626"/>
            <a:ext cx="3092343"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200" b="0" i="0" u="none" strike="noStrike" kern="1200" cap="none" spc="0" baseline="0" dirty="0">
                <a:solidFill>
                  <a:srgbClr val="C00000"/>
                </a:solidFill>
                <a:uFillTx/>
                <a:latin typeface="Calibri"/>
              </a:rPr>
              <a:t>Ansprechpartner</a:t>
            </a:r>
          </a:p>
        </p:txBody>
      </p:sp>
      <p:sp>
        <p:nvSpPr>
          <p:cNvPr id="5" name="Textfeld 36">
            <a:extLst>
              <a:ext uri="{FF2B5EF4-FFF2-40B4-BE49-F238E27FC236}">
                <a16:creationId xmlns:a16="http://schemas.microsoft.com/office/drawing/2014/main" id="{1FD1F879-9E59-4F62-9BC3-E0DC370FCEAB}"/>
              </a:ext>
            </a:extLst>
          </p:cNvPr>
          <p:cNvSpPr txBox="1"/>
          <p:nvPr/>
        </p:nvSpPr>
        <p:spPr>
          <a:xfrm>
            <a:off x="7739326" y="6412358"/>
            <a:ext cx="3501118" cy="284689"/>
          </a:xfrm>
          <a:prstGeom prst="rect">
            <a:avLst/>
          </a:prstGeom>
          <a:noFill/>
          <a:ln cap="flat">
            <a:noFill/>
          </a:ln>
        </p:spPr>
        <p:txBody>
          <a:bodyPr vert="horz" wrap="square" lIns="91440" tIns="45720" rIns="91440" bIns="45720" anchor="t" anchorCtr="0" compatLnSpc="1">
            <a:sp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Century Gothic" pitchFamily="34"/>
              </a:rPr>
              <a:t>Staatliches Schulamt Stuttgart</a:t>
            </a:r>
          </a:p>
        </p:txBody>
      </p:sp>
      <p:pic>
        <p:nvPicPr>
          <p:cNvPr id="6" name="Picture 4" descr="https://s.schulamt-bw.de/site/pbs-bw-km-root/get/params_E-2095755824/6519626/landeswappen_klein.png">
            <a:extLst>
              <a:ext uri="{FF2B5EF4-FFF2-40B4-BE49-F238E27FC236}">
                <a16:creationId xmlns:a16="http://schemas.microsoft.com/office/drawing/2014/main" id="{58EBD647-D6E0-4DED-8605-2230EA3C15E4}"/>
              </a:ext>
            </a:extLst>
          </p:cNvPr>
          <p:cNvPicPr>
            <a:picLocks noChangeAspect="1"/>
          </p:cNvPicPr>
          <p:nvPr/>
        </p:nvPicPr>
        <p:blipFill>
          <a:blip r:embed="rId2"/>
          <a:srcRect/>
          <a:stretch>
            <a:fillRect/>
          </a:stretch>
        </p:blipFill>
        <p:spPr>
          <a:xfrm>
            <a:off x="11228703" y="6302712"/>
            <a:ext cx="264993" cy="370990"/>
          </a:xfrm>
          <a:prstGeom prst="rect">
            <a:avLst/>
          </a:prstGeom>
          <a:noFill/>
          <a:ln cap="flat">
            <a:noFill/>
          </a:ln>
        </p:spPr>
      </p:pic>
      <p:cxnSp>
        <p:nvCxnSpPr>
          <p:cNvPr id="7" name="Gerader Verbinder 38">
            <a:extLst>
              <a:ext uri="{FF2B5EF4-FFF2-40B4-BE49-F238E27FC236}">
                <a16:creationId xmlns:a16="http://schemas.microsoft.com/office/drawing/2014/main" id="{43C65FCF-47D3-48E6-9093-B6115530BC6C}"/>
              </a:ext>
            </a:extLst>
          </p:cNvPr>
          <p:cNvCxnSpPr/>
          <p:nvPr/>
        </p:nvCxnSpPr>
        <p:spPr>
          <a:xfrm>
            <a:off x="498759" y="6211729"/>
            <a:ext cx="11109603" cy="0"/>
          </a:xfrm>
          <a:prstGeom prst="straightConnector1">
            <a:avLst/>
          </a:prstGeom>
          <a:noFill/>
          <a:ln w="38103" cap="flat">
            <a:solidFill>
              <a:srgbClr val="C00000"/>
            </a:solidFill>
            <a:prstDash val="solid"/>
            <a:miter/>
          </a:ln>
        </p:spPr>
      </p:cxnSp>
      <p:sp>
        <p:nvSpPr>
          <p:cNvPr id="15" name="Interaktive Schaltfläche: Zur Startseite wechseln 14">
            <a:hlinkClick r:id="rId3" action="ppaction://hlinksldjump" highlightClick="1"/>
            <a:extLst>
              <a:ext uri="{FF2B5EF4-FFF2-40B4-BE49-F238E27FC236}">
                <a16:creationId xmlns:a16="http://schemas.microsoft.com/office/drawing/2014/main" id="{B0F526AF-1507-420A-A077-9714357AB5C2}"/>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25" name="Grafik 24" descr="Telefon">
            <a:extLst>
              <a:ext uri="{FF2B5EF4-FFF2-40B4-BE49-F238E27FC236}">
                <a16:creationId xmlns:a16="http://schemas.microsoft.com/office/drawing/2014/main" id="{AB1A25D5-BBFF-4D35-98F8-FCFE8E65A46E}"/>
              </a:ext>
            </a:extLst>
          </p:cNvPr>
          <p:cNvPicPr>
            <a:picLocks noChangeAspect="1"/>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879387" y="5658968"/>
            <a:ext cx="400051" cy="400051"/>
          </a:xfrm>
          <a:prstGeom prst="rect">
            <a:avLst/>
          </a:prstGeom>
        </p:spPr>
      </p:pic>
      <p:pic>
        <p:nvPicPr>
          <p:cNvPr id="26" name="Grafik 25" descr="E-Mail">
            <a:extLst>
              <a:ext uri="{FF2B5EF4-FFF2-40B4-BE49-F238E27FC236}">
                <a16:creationId xmlns:a16="http://schemas.microsoft.com/office/drawing/2014/main" id="{FF8F38EB-31B5-4ECB-A713-8922F174AC34}"/>
              </a:ext>
            </a:extLst>
          </p:cNvPr>
          <p:cNvPicPr>
            <a:picLocks noChangeAspect="1"/>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894221" y="5682058"/>
            <a:ext cx="350310" cy="350308"/>
          </a:xfrm>
          <a:prstGeom prst="rect">
            <a:avLst/>
          </a:prstGeom>
        </p:spPr>
      </p:pic>
      <p:sp>
        <p:nvSpPr>
          <p:cNvPr id="27" name="Rechteck 26">
            <a:hlinkClick r:id="rId8"/>
            <a:extLst>
              <a:ext uri="{FF2B5EF4-FFF2-40B4-BE49-F238E27FC236}">
                <a16:creationId xmlns:a16="http://schemas.microsoft.com/office/drawing/2014/main" id="{D047054D-A5AE-4478-8556-602A41A45CE9}"/>
              </a:ext>
            </a:extLst>
          </p:cNvPr>
          <p:cNvSpPr/>
          <p:nvPr/>
        </p:nvSpPr>
        <p:spPr>
          <a:xfrm>
            <a:off x="8438495" y="5703324"/>
            <a:ext cx="2797625" cy="307777"/>
          </a:xfrm>
          <a:prstGeom prst="rect">
            <a:avLst/>
          </a:prstGeom>
        </p:spPr>
        <p:txBody>
          <a:bodyPr wrap="none">
            <a:spAutoFit/>
          </a:bodyPr>
          <a:lstStyle/>
          <a:p>
            <a:r>
              <a:rPr lang="en-US" sz="1400" dirty="0">
                <a:solidFill>
                  <a:schemeClr val="tx1">
                    <a:lumMod val="65000"/>
                    <a:lumOff val="35000"/>
                  </a:schemeClr>
                </a:solidFill>
              </a:rPr>
              <a:t>Arbeitsschutzteam@ssa-s.kv.bwl.de</a:t>
            </a:r>
            <a:endParaRPr lang="de-DE" sz="1400" dirty="0">
              <a:solidFill>
                <a:schemeClr val="tx1">
                  <a:lumMod val="65000"/>
                  <a:lumOff val="35000"/>
                </a:schemeClr>
              </a:solidFill>
            </a:endParaRPr>
          </a:p>
        </p:txBody>
      </p:sp>
      <p:sp>
        <p:nvSpPr>
          <p:cNvPr id="28" name="Rechteck 27">
            <a:extLst>
              <a:ext uri="{FF2B5EF4-FFF2-40B4-BE49-F238E27FC236}">
                <a16:creationId xmlns:a16="http://schemas.microsoft.com/office/drawing/2014/main" id="{E873DCEE-FF8B-4BA5-A320-ADF38EAC084D}"/>
              </a:ext>
            </a:extLst>
          </p:cNvPr>
          <p:cNvSpPr/>
          <p:nvPr/>
        </p:nvSpPr>
        <p:spPr>
          <a:xfrm>
            <a:off x="5403225" y="5710123"/>
            <a:ext cx="1641860" cy="307777"/>
          </a:xfrm>
          <a:prstGeom prst="rect">
            <a:avLst/>
          </a:prstGeom>
        </p:spPr>
        <p:txBody>
          <a:bodyPr wrap="none">
            <a:spAutoFit/>
          </a:bodyPr>
          <a:lstStyle/>
          <a:p>
            <a:pPr lvl="0">
              <a:tabLst>
                <a:tab pos="457200" algn="l"/>
              </a:tabLst>
            </a:pPr>
            <a:r>
              <a:rPr lang="de-DE" sz="1400" dirty="0">
                <a:solidFill>
                  <a:schemeClr val="tx1">
                    <a:lumMod val="65000"/>
                    <a:lumOff val="35000"/>
                  </a:schemeClr>
                </a:solidFill>
                <a:ea typeface="Times New Roman" panose="02020603050405020304" pitchFamily="18" charset="0"/>
                <a:cs typeface="Times New Roman" panose="02020603050405020304" pitchFamily="18" charset="0"/>
              </a:rPr>
              <a:t> Tel. 0711/6376-407</a:t>
            </a:r>
            <a:endParaRPr lang="de-DE" sz="1400" dirty="0">
              <a:solidFill>
                <a:schemeClr val="tx1">
                  <a:lumMod val="65000"/>
                  <a:lumOff val="35000"/>
                </a:schemeClr>
              </a:solidFill>
              <a:cs typeface="Times New Roman" panose="02020603050405020304" pitchFamily="18" charset="0"/>
            </a:endParaRPr>
          </a:p>
        </p:txBody>
      </p:sp>
      <p:sp>
        <p:nvSpPr>
          <p:cNvPr id="29" name="Rechteck 28">
            <a:extLst>
              <a:ext uri="{FF2B5EF4-FFF2-40B4-BE49-F238E27FC236}">
                <a16:creationId xmlns:a16="http://schemas.microsoft.com/office/drawing/2014/main" id="{B586DECF-BFE7-4995-8375-9D6FA4BF21C0}"/>
              </a:ext>
            </a:extLst>
          </p:cNvPr>
          <p:cNvSpPr/>
          <p:nvPr/>
        </p:nvSpPr>
        <p:spPr>
          <a:xfrm>
            <a:off x="1518238" y="5710123"/>
            <a:ext cx="2444067" cy="307777"/>
          </a:xfrm>
          <a:prstGeom prst="rect">
            <a:avLst/>
          </a:prstGeom>
        </p:spPr>
        <p:txBody>
          <a:bodyPr wrap="none">
            <a:spAutoFit/>
          </a:bodyPr>
          <a:lstStyle/>
          <a:p>
            <a:pPr lvl="0">
              <a:tabLst>
                <a:tab pos="457200" algn="l"/>
              </a:tabLst>
            </a:pPr>
            <a:r>
              <a:rPr lang="de-DE" sz="1400" dirty="0">
                <a:solidFill>
                  <a:schemeClr val="tx1">
                    <a:lumMod val="65000"/>
                    <a:lumOff val="35000"/>
                  </a:schemeClr>
                </a:solidFill>
                <a:ea typeface="Times New Roman" panose="02020603050405020304" pitchFamily="18" charset="0"/>
                <a:cs typeface="Times New Roman" panose="02020603050405020304" pitchFamily="18" charset="0"/>
              </a:rPr>
              <a:t>Donnerstags 14.00 – 15:30 Uhr</a:t>
            </a:r>
            <a:endParaRPr lang="de-DE" sz="1400" dirty="0">
              <a:solidFill>
                <a:schemeClr val="tx1">
                  <a:lumMod val="65000"/>
                  <a:lumOff val="35000"/>
                </a:schemeClr>
              </a:solidFill>
              <a:cs typeface="Times New Roman" panose="02020603050405020304" pitchFamily="18" charset="0"/>
            </a:endParaRPr>
          </a:p>
        </p:txBody>
      </p:sp>
      <p:pic>
        <p:nvPicPr>
          <p:cNvPr id="31" name="Grafik 30" descr="Sitzungssaal">
            <a:extLst>
              <a:ext uri="{FF2B5EF4-FFF2-40B4-BE49-F238E27FC236}">
                <a16:creationId xmlns:a16="http://schemas.microsoft.com/office/drawing/2014/main" id="{D6A658F7-664A-4566-AB2A-7BF3D12FBFAF}"/>
              </a:ext>
            </a:extLst>
          </p:cNvPr>
          <p:cNvPicPr>
            <a:picLocks noChangeAspect="1"/>
          </p:cNvPicPr>
          <p:nvPr/>
        </p:nvPicPr>
        <p:blipFill>
          <a:blip r:embed="rId9" cstate="print">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88362" y="5615706"/>
            <a:ext cx="507452" cy="507452"/>
          </a:xfrm>
          <a:prstGeom prst="rect">
            <a:avLst/>
          </a:prstGeom>
        </p:spPr>
      </p:pic>
      <p:sp>
        <p:nvSpPr>
          <p:cNvPr id="13" name="Textfeld 12">
            <a:extLst>
              <a:ext uri="{FF2B5EF4-FFF2-40B4-BE49-F238E27FC236}">
                <a16:creationId xmlns:a16="http://schemas.microsoft.com/office/drawing/2014/main" id="{C9F57F94-6029-4A8C-AB4A-3D4548A1A0ED}"/>
              </a:ext>
            </a:extLst>
          </p:cNvPr>
          <p:cNvSpPr txBox="1"/>
          <p:nvPr/>
        </p:nvSpPr>
        <p:spPr>
          <a:xfrm>
            <a:off x="2461934" y="1528060"/>
            <a:ext cx="2266195" cy="723275"/>
          </a:xfrm>
          <a:prstGeom prst="rect">
            <a:avLst/>
          </a:prstGeom>
          <a:solidFill>
            <a:srgbClr val="E5E4DB"/>
          </a:solidFill>
        </p:spPr>
        <p:txBody>
          <a:bodyPr wrap="square" rtlCol="0">
            <a:spAutoFit/>
          </a:bodyPr>
          <a:lstStyle/>
          <a:p>
            <a:r>
              <a:rPr lang="de-DE" sz="2000" b="1" dirty="0">
                <a:solidFill>
                  <a:schemeClr val="tx1">
                    <a:lumMod val="65000"/>
                    <a:lumOff val="35000"/>
                  </a:schemeClr>
                </a:solidFill>
              </a:rPr>
              <a:t>Arbeits- und Gesundheitsschutz</a:t>
            </a:r>
          </a:p>
          <a:p>
            <a:endParaRPr lang="de-DE" sz="100" dirty="0">
              <a:solidFill>
                <a:schemeClr val="tx1">
                  <a:lumMod val="65000"/>
                  <a:lumOff val="35000"/>
                </a:schemeClr>
              </a:solidFill>
            </a:endParaRPr>
          </a:p>
        </p:txBody>
      </p:sp>
      <p:sp>
        <p:nvSpPr>
          <p:cNvPr id="43" name="Textfeld 42">
            <a:extLst>
              <a:ext uri="{FF2B5EF4-FFF2-40B4-BE49-F238E27FC236}">
                <a16:creationId xmlns:a16="http://schemas.microsoft.com/office/drawing/2014/main" id="{D167A398-3219-4D2F-B36E-A17CE1F2F4DB}"/>
              </a:ext>
            </a:extLst>
          </p:cNvPr>
          <p:cNvSpPr txBox="1"/>
          <p:nvPr/>
        </p:nvSpPr>
        <p:spPr>
          <a:xfrm>
            <a:off x="5182856" y="1497282"/>
            <a:ext cx="4681952" cy="754053"/>
          </a:xfrm>
          <a:prstGeom prst="rect">
            <a:avLst/>
          </a:prstGeom>
          <a:solidFill>
            <a:srgbClr val="E9E8DF"/>
          </a:solidFill>
        </p:spPr>
        <p:txBody>
          <a:bodyPr wrap="square" rtlCol="0" anchor="ctr">
            <a:spAutoFit/>
          </a:bodyPr>
          <a:lstStyle/>
          <a:p>
            <a:pPr algn="ctr"/>
            <a:endParaRPr lang="de-DE" sz="600" dirty="0">
              <a:solidFill>
                <a:schemeClr val="tx1">
                  <a:lumMod val="65000"/>
                  <a:lumOff val="35000"/>
                </a:schemeClr>
              </a:solidFill>
            </a:endParaRPr>
          </a:p>
          <a:p>
            <a:pPr algn="ctr"/>
            <a:r>
              <a:rPr lang="de-DE" sz="2200" b="1" dirty="0">
                <a:solidFill>
                  <a:schemeClr val="tx1">
                    <a:lumMod val="65000"/>
                    <a:lumOff val="35000"/>
                  </a:schemeClr>
                </a:solidFill>
              </a:rPr>
              <a:t>Arbeitsschutzteam</a:t>
            </a:r>
          </a:p>
          <a:p>
            <a:pPr algn="ctr"/>
            <a:endParaRPr lang="de-DE" sz="300" dirty="0">
              <a:solidFill>
                <a:schemeClr val="tx1">
                  <a:lumMod val="65000"/>
                  <a:lumOff val="35000"/>
                </a:schemeClr>
              </a:solidFill>
            </a:endParaRPr>
          </a:p>
          <a:p>
            <a:pPr algn="ctr"/>
            <a:endParaRPr lang="de-DE" sz="1200" dirty="0">
              <a:solidFill>
                <a:schemeClr val="tx1">
                  <a:lumMod val="65000"/>
                  <a:lumOff val="35000"/>
                </a:schemeClr>
              </a:solidFill>
            </a:endParaRPr>
          </a:p>
        </p:txBody>
      </p:sp>
      <p:grpSp>
        <p:nvGrpSpPr>
          <p:cNvPr id="8" name="Gruppieren 7">
            <a:extLst>
              <a:ext uri="{FF2B5EF4-FFF2-40B4-BE49-F238E27FC236}">
                <a16:creationId xmlns:a16="http://schemas.microsoft.com/office/drawing/2014/main" id="{ADBE7F59-FB5E-035C-536D-B70140E24931}"/>
              </a:ext>
            </a:extLst>
          </p:cNvPr>
          <p:cNvGrpSpPr/>
          <p:nvPr/>
        </p:nvGrpSpPr>
        <p:grpSpPr>
          <a:xfrm>
            <a:off x="5182856" y="2369602"/>
            <a:ext cx="2082597" cy="2954655"/>
            <a:chOff x="3971343" y="2377179"/>
            <a:chExt cx="2082597" cy="2954655"/>
          </a:xfrm>
        </p:grpSpPr>
        <p:sp>
          <p:nvSpPr>
            <p:cNvPr id="38" name="Textfeld 37">
              <a:extLst>
                <a:ext uri="{FF2B5EF4-FFF2-40B4-BE49-F238E27FC236}">
                  <a16:creationId xmlns:a16="http://schemas.microsoft.com/office/drawing/2014/main" id="{B1E18135-CB8E-463A-AE59-29CAEC5304B0}"/>
                </a:ext>
              </a:extLst>
            </p:cNvPr>
            <p:cNvSpPr txBox="1"/>
            <p:nvPr/>
          </p:nvSpPr>
          <p:spPr>
            <a:xfrm>
              <a:off x="3971343" y="2377179"/>
              <a:ext cx="2082597" cy="2954655"/>
            </a:xfrm>
            <a:prstGeom prst="rect">
              <a:avLst/>
            </a:prstGeom>
            <a:solidFill>
              <a:srgbClr val="E9E8DF"/>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1" i="0" u="none" strike="noStrike" kern="1200" cap="none" spc="0" baseline="0" dirty="0">
                  <a:solidFill>
                    <a:schemeClr val="tx1">
                      <a:lumMod val="65000"/>
                      <a:lumOff val="35000"/>
                    </a:schemeClr>
                  </a:solidFill>
                  <a:uFillTx/>
                  <a:latin typeface="Calibri"/>
                </a:rPr>
                <a:t>Christoph Egger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8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Lehrkraft und Sicherheits-beauftragter</a:t>
              </a:r>
              <a:r>
                <a:rPr lang="de-DE" sz="1400" b="0" i="0" u="none" strike="noStrike" kern="1200" cap="none" spc="0" dirty="0">
                  <a:solidFill>
                    <a:schemeClr val="tx1">
                      <a:lumMod val="65000"/>
                      <a:lumOff val="35000"/>
                    </a:schemeClr>
                  </a:solidFill>
                  <a:uFillTx/>
                  <a:latin typeface="Calibri"/>
                </a:rPr>
                <a:t> </a:t>
              </a:r>
              <a:endParaRPr lang="de-DE" sz="14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Altenburgschule-GMS Stuttgart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4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Multiplikator der UKBW für Sicherheitsbeauftragte</a:t>
              </a:r>
              <a:endParaRPr lang="de-DE" sz="1200" b="0" i="0" u="none" strike="noStrike" kern="1200" cap="none" spc="0" baseline="0" dirty="0">
                <a:solidFill>
                  <a:srgbClr val="000000"/>
                </a:solidFill>
                <a:uFillTx/>
                <a:latin typeface="Calibri"/>
              </a:endParaRPr>
            </a:p>
          </p:txBody>
        </p:sp>
        <p:pic>
          <p:nvPicPr>
            <p:cNvPr id="30" name="Picture 4" descr="https://englishexplorations.check.uni-hamburg.de/wp-content/uploads/2018/11/Opinion.png">
              <a:extLst>
                <a:ext uri="{FF2B5EF4-FFF2-40B4-BE49-F238E27FC236}">
                  <a16:creationId xmlns:a16="http://schemas.microsoft.com/office/drawing/2014/main" id="{0A8E57AA-9E74-4A34-8858-01524F6A3E6B}"/>
                </a:ext>
              </a:extLst>
            </p:cNvPr>
            <p:cNvPicPr>
              <a:picLocks noChangeAspect="1"/>
            </p:cNvPicPr>
            <p:nvPr/>
          </p:nvPicPr>
          <p:blipFill>
            <a:blip r:embed="rId11"/>
            <a:srcRect l="44540" t="50211" r="20199" b="-1"/>
            <a:stretch>
              <a:fillRect/>
            </a:stretch>
          </p:blipFill>
          <p:spPr>
            <a:xfrm>
              <a:off x="4116676" y="2527177"/>
              <a:ext cx="633461" cy="728280"/>
            </a:xfrm>
            <a:prstGeom prst="rect">
              <a:avLst/>
            </a:prstGeom>
            <a:noFill/>
            <a:ln cap="flat">
              <a:noFill/>
            </a:ln>
            <a:effectLst/>
            <a:scene3d>
              <a:camera prst="orthographicFront">
                <a:rot lat="0" lon="0" rev="0"/>
              </a:camera>
              <a:lightRig rig="contrasting" dir="t">
                <a:rot lat="0" lon="0" rev="1500000"/>
              </a:lightRig>
            </a:scene3d>
            <a:sp3d prstMaterial="metal">
              <a:bevelT w="88900" h="88900"/>
            </a:sp3d>
          </p:spPr>
        </p:pic>
      </p:grpSp>
      <p:grpSp>
        <p:nvGrpSpPr>
          <p:cNvPr id="9" name="Gruppieren 8">
            <a:extLst>
              <a:ext uri="{FF2B5EF4-FFF2-40B4-BE49-F238E27FC236}">
                <a16:creationId xmlns:a16="http://schemas.microsoft.com/office/drawing/2014/main" id="{5DCCD5CB-412C-71FE-B175-F9A91C96719D}"/>
              </a:ext>
            </a:extLst>
          </p:cNvPr>
          <p:cNvGrpSpPr/>
          <p:nvPr/>
        </p:nvGrpSpPr>
        <p:grpSpPr>
          <a:xfrm>
            <a:off x="7739326" y="2369602"/>
            <a:ext cx="2125482" cy="2954655"/>
            <a:chOff x="8069376" y="2377179"/>
            <a:chExt cx="2125482" cy="2954655"/>
          </a:xfrm>
        </p:grpSpPr>
        <p:sp>
          <p:nvSpPr>
            <p:cNvPr id="40" name="Textfeld 18">
              <a:extLst>
                <a:ext uri="{FF2B5EF4-FFF2-40B4-BE49-F238E27FC236}">
                  <a16:creationId xmlns:a16="http://schemas.microsoft.com/office/drawing/2014/main" id="{EC118CC2-73D6-4490-A6A1-EAD08C99452F}"/>
                </a:ext>
              </a:extLst>
            </p:cNvPr>
            <p:cNvSpPr txBox="1"/>
            <p:nvPr/>
          </p:nvSpPr>
          <p:spPr>
            <a:xfrm>
              <a:off x="8069376" y="2377179"/>
              <a:ext cx="2125482" cy="2954655"/>
            </a:xfrm>
            <a:prstGeom prst="rect">
              <a:avLst/>
            </a:prstGeom>
            <a:solidFill>
              <a:srgbClr val="E5E4D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br>
                <a:rPr lang="de-DE" sz="1600" b="1" i="0" u="none" strike="noStrike" kern="1200" cap="none" spc="0" baseline="0" dirty="0">
                  <a:solidFill>
                    <a:schemeClr val="tx1">
                      <a:lumMod val="65000"/>
                      <a:lumOff val="35000"/>
                    </a:schemeClr>
                  </a:solidFill>
                  <a:uFillTx/>
                  <a:latin typeface="Calibri"/>
                </a:rPr>
              </a:b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1" i="0" u="none" strike="noStrike" kern="1200" cap="none" spc="0" baseline="0" dirty="0">
                  <a:solidFill>
                    <a:schemeClr val="tx1">
                      <a:lumMod val="65000"/>
                      <a:lumOff val="35000"/>
                    </a:schemeClr>
                  </a:solidFill>
                  <a:uFillTx/>
                  <a:latin typeface="Calibri"/>
                </a:rPr>
                <a:t>Yasar Kilic</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8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Lehrkraft</a:t>
              </a:r>
              <a:r>
                <a:rPr lang="de-DE" sz="1400" b="0" i="0" u="none" strike="noStrike" kern="1200" cap="none" spc="0" dirty="0">
                  <a:solidFill>
                    <a:schemeClr val="tx1">
                      <a:lumMod val="65000"/>
                      <a:lumOff val="35000"/>
                    </a:schemeClr>
                  </a:solidFill>
                  <a:uFillTx/>
                  <a:latin typeface="Calibri"/>
                </a:rPr>
                <a:t> und Sicherheits-beauftragter</a:t>
              </a:r>
              <a:endParaRPr lang="de-DE" sz="1400"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Brunnen-Realschule Stuttgart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4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Multiplikator der UKBW für Sicherheitsbeauftragte</a:t>
              </a:r>
            </a:p>
          </p:txBody>
        </p:sp>
        <p:pic>
          <p:nvPicPr>
            <p:cNvPr id="33" name="Picture 4" descr="https://englishexplorations.check.uni-hamburg.de/wp-content/uploads/2018/11/Opinion.png">
              <a:extLst>
                <a:ext uri="{FF2B5EF4-FFF2-40B4-BE49-F238E27FC236}">
                  <a16:creationId xmlns:a16="http://schemas.microsoft.com/office/drawing/2014/main" id="{6F9222A4-8A51-4C0F-8C77-5C8093A624A7}"/>
                </a:ext>
              </a:extLst>
            </p:cNvPr>
            <p:cNvPicPr>
              <a:picLocks noChangeAspect="1"/>
            </p:cNvPicPr>
            <p:nvPr/>
          </p:nvPicPr>
          <p:blipFill>
            <a:blip r:embed="rId11"/>
            <a:srcRect l="44540" t="50211" r="20199" b="-1"/>
            <a:stretch>
              <a:fillRect/>
            </a:stretch>
          </p:blipFill>
          <p:spPr>
            <a:xfrm>
              <a:off x="8244531" y="2527176"/>
              <a:ext cx="633461" cy="728280"/>
            </a:xfrm>
            <a:prstGeom prst="rect">
              <a:avLst/>
            </a:prstGeom>
            <a:noFill/>
            <a:ln cap="flat">
              <a:noFill/>
            </a:ln>
            <a:effectLst/>
            <a:scene3d>
              <a:camera prst="orthographicFront">
                <a:rot lat="0" lon="0" rev="0"/>
              </a:camera>
              <a:lightRig rig="contrasting" dir="t">
                <a:rot lat="0" lon="0" rev="1500000"/>
              </a:lightRig>
            </a:scene3d>
            <a:sp3d prstMaterial="metal">
              <a:bevelT w="88900" h="88900"/>
            </a:sp3d>
          </p:spPr>
        </p:pic>
      </p:grpSp>
      <p:grpSp>
        <p:nvGrpSpPr>
          <p:cNvPr id="10" name="Gruppieren 9">
            <a:extLst>
              <a:ext uri="{FF2B5EF4-FFF2-40B4-BE49-F238E27FC236}">
                <a16:creationId xmlns:a16="http://schemas.microsoft.com/office/drawing/2014/main" id="{782C35D8-B686-6E74-5271-174FE5DFCC35}"/>
              </a:ext>
            </a:extLst>
          </p:cNvPr>
          <p:cNvGrpSpPr/>
          <p:nvPr/>
        </p:nvGrpSpPr>
        <p:grpSpPr>
          <a:xfrm>
            <a:off x="2442788" y="2369602"/>
            <a:ext cx="2266195" cy="2954655"/>
            <a:chOff x="962780" y="2377178"/>
            <a:chExt cx="2266195" cy="2954655"/>
          </a:xfrm>
        </p:grpSpPr>
        <p:sp>
          <p:nvSpPr>
            <p:cNvPr id="46" name="Textfeld 45">
              <a:extLst>
                <a:ext uri="{FF2B5EF4-FFF2-40B4-BE49-F238E27FC236}">
                  <a16:creationId xmlns:a16="http://schemas.microsoft.com/office/drawing/2014/main" id="{2138582E-FDFF-4B59-886B-1BFCED831F9E}"/>
                </a:ext>
              </a:extLst>
            </p:cNvPr>
            <p:cNvSpPr txBox="1"/>
            <p:nvPr/>
          </p:nvSpPr>
          <p:spPr>
            <a:xfrm>
              <a:off x="962780" y="2377178"/>
              <a:ext cx="2266195" cy="2954655"/>
            </a:xfrm>
            <a:prstGeom prst="rect">
              <a:avLst/>
            </a:prstGeom>
            <a:solidFill>
              <a:srgbClr val="E5E4D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1"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1" i="0" u="none" strike="noStrike" kern="1200" cap="none" spc="0" baseline="0" dirty="0">
                  <a:solidFill>
                    <a:schemeClr val="tx1">
                      <a:lumMod val="65000"/>
                      <a:lumOff val="35000"/>
                    </a:schemeClr>
                  </a:solidFill>
                  <a:uFillTx/>
                  <a:latin typeface="Calibri"/>
                </a:rPr>
                <a:t>Katharina Rebmann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8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0" i="0" u="none" strike="noStrike" kern="1200" cap="none" spc="0" baseline="0" dirty="0">
                  <a:solidFill>
                    <a:schemeClr val="tx1">
                      <a:lumMod val="65000"/>
                      <a:lumOff val="35000"/>
                    </a:schemeClr>
                  </a:solidFill>
                  <a:uFillTx/>
                  <a:latin typeface="Calibri"/>
                </a:rPr>
                <a:t>Schulrätin am SSA Stuttgart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200" kern="0" dirty="0">
                <a:solidFill>
                  <a:srgbClr val="000000"/>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400"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400" dirty="0">
                <a:solidFill>
                  <a:schemeClr val="tx1">
                    <a:lumMod val="65000"/>
                    <a:lumOff val="35000"/>
                  </a:schemeClr>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4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400" b="0" i="0" u="none" strike="noStrike" kern="1200" cap="none" spc="0" baseline="0" dirty="0">
                <a:solidFill>
                  <a:schemeClr val="tx1">
                    <a:lumMod val="65000"/>
                    <a:lumOff val="35000"/>
                  </a:schemeClr>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de-DE" sz="1600" b="0" i="0" u="none" strike="noStrike" kern="1200" cap="none" spc="0" baseline="0" dirty="0">
                <a:solidFill>
                  <a:schemeClr val="tx1">
                    <a:lumMod val="65000"/>
                    <a:lumOff val="35000"/>
                  </a:schemeClr>
                </a:solidFill>
                <a:uFillTx/>
                <a:latin typeface="Calibri"/>
              </a:endParaRPr>
            </a:p>
          </p:txBody>
        </p:sp>
        <p:pic>
          <p:nvPicPr>
            <p:cNvPr id="35" name="Picture 4" descr="https://englishexplorations.check.uni-hamburg.de/wp-content/uploads/2018/11/Opinion.png">
              <a:extLst>
                <a:ext uri="{FF2B5EF4-FFF2-40B4-BE49-F238E27FC236}">
                  <a16:creationId xmlns:a16="http://schemas.microsoft.com/office/drawing/2014/main" id="{E89F3DFA-E2A1-4326-AE2C-74A274AA6C2E}"/>
                </a:ext>
              </a:extLst>
            </p:cNvPr>
            <p:cNvPicPr>
              <a:picLocks noChangeAspect="1"/>
            </p:cNvPicPr>
            <p:nvPr/>
          </p:nvPicPr>
          <p:blipFill>
            <a:blip r:embed="rId11"/>
            <a:srcRect l="44540" t="50211" r="20199" b="-1"/>
            <a:stretch>
              <a:fillRect/>
            </a:stretch>
          </p:blipFill>
          <p:spPr>
            <a:xfrm>
              <a:off x="1095144" y="2527177"/>
              <a:ext cx="633461" cy="728280"/>
            </a:xfrm>
            <a:prstGeom prst="rect">
              <a:avLst/>
            </a:prstGeom>
            <a:noFill/>
            <a:ln cap="flat">
              <a:noFill/>
            </a:ln>
            <a:effectLst/>
            <a:scene3d>
              <a:camera prst="orthographicFront">
                <a:rot lat="0" lon="0" rev="0"/>
              </a:camera>
              <a:lightRig rig="contrasting" dir="t">
                <a:rot lat="0" lon="0" rev="1500000"/>
              </a:lightRig>
            </a:scene3d>
            <a:sp3d prstMaterial="metal">
              <a:bevelT w="88900" h="88900"/>
            </a:sp3d>
          </p:spPr>
        </p:pic>
      </p:grpSp>
    </p:spTree>
    <p:extLst>
      <p:ext uri="{BB962C8B-B14F-4D97-AF65-F5344CB8AC3E}">
        <p14:creationId xmlns:p14="http://schemas.microsoft.com/office/powerpoint/2010/main" val="184856546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750"/>
                                        <p:tgtEl>
                                          <p:spTgt spid="31"/>
                                        </p:tgtEl>
                                        <p:attrNameLst>
                                          <p:attrName>ppt_y</p:attrName>
                                        </p:attrNameLst>
                                      </p:cBhvr>
                                      <p:tavLst>
                                        <p:tav tm="0">
                                          <p:val>
                                            <p:strVal val="#ppt_y+#ppt_h*1.125000"/>
                                          </p:val>
                                        </p:tav>
                                        <p:tav tm="100000">
                                          <p:val>
                                            <p:strVal val="#ppt_y"/>
                                          </p:val>
                                        </p:tav>
                                      </p:tavLst>
                                    </p:anim>
                                    <p:animEffect transition="in" filter="wipe(up)">
                                      <p:cBhvr>
                                        <p:cTn id="8" dur="750"/>
                                        <p:tgtEl>
                                          <p:spTgt spid="31"/>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anim calcmode="lin" valueType="num">
                                      <p:cBhvr additive="base">
                                        <p:cTn id="11" dur="750"/>
                                        <p:tgtEl>
                                          <p:spTgt spid="29"/>
                                        </p:tgtEl>
                                        <p:attrNameLst>
                                          <p:attrName>ppt_y</p:attrName>
                                        </p:attrNameLst>
                                      </p:cBhvr>
                                      <p:tavLst>
                                        <p:tav tm="0">
                                          <p:val>
                                            <p:strVal val="#ppt_y+#ppt_h*1.125000"/>
                                          </p:val>
                                        </p:tav>
                                        <p:tav tm="100000">
                                          <p:val>
                                            <p:strVal val="#ppt_y"/>
                                          </p:val>
                                        </p:tav>
                                      </p:tavLst>
                                    </p:anim>
                                    <p:animEffect transition="in" filter="wipe(up)">
                                      <p:cBhvr>
                                        <p:cTn id="12" dur="750"/>
                                        <p:tgtEl>
                                          <p:spTgt spid="29"/>
                                        </p:tgtEl>
                                      </p:cBhvr>
                                    </p:animEffect>
                                  </p:childTnLst>
                                </p:cTn>
                              </p:par>
                              <p:par>
                                <p:cTn id="13" presetID="12" presetClass="entr" presetSubtype="4"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 calcmode="lin" valueType="num">
                                      <p:cBhvr additive="base">
                                        <p:cTn id="15" dur="750"/>
                                        <p:tgtEl>
                                          <p:spTgt spid="25"/>
                                        </p:tgtEl>
                                        <p:attrNameLst>
                                          <p:attrName>ppt_y</p:attrName>
                                        </p:attrNameLst>
                                      </p:cBhvr>
                                      <p:tavLst>
                                        <p:tav tm="0">
                                          <p:val>
                                            <p:strVal val="#ppt_y+#ppt_h*1.125000"/>
                                          </p:val>
                                        </p:tav>
                                        <p:tav tm="100000">
                                          <p:val>
                                            <p:strVal val="#ppt_y"/>
                                          </p:val>
                                        </p:tav>
                                      </p:tavLst>
                                    </p:anim>
                                    <p:animEffect transition="in" filter="wipe(up)">
                                      <p:cBhvr>
                                        <p:cTn id="16" dur="750"/>
                                        <p:tgtEl>
                                          <p:spTgt spid="25"/>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750"/>
                                        <p:tgtEl>
                                          <p:spTgt spid="28"/>
                                        </p:tgtEl>
                                        <p:attrNameLst>
                                          <p:attrName>ppt_y</p:attrName>
                                        </p:attrNameLst>
                                      </p:cBhvr>
                                      <p:tavLst>
                                        <p:tav tm="0">
                                          <p:val>
                                            <p:strVal val="#ppt_y+#ppt_h*1.125000"/>
                                          </p:val>
                                        </p:tav>
                                        <p:tav tm="100000">
                                          <p:val>
                                            <p:strVal val="#ppt_y"/>
                                          </p:val>
                                        </p:tav>
                                      </p:tavLst>
                                    </p:anim>
                                    <p:animEffect transition="in" filter="wipe(up)">
                                      <p:cBhvr>
                                        <p:cTn id="20" dur="750"/>
                                        <p:tgtEl>
                                          <p:spTgt spid="28"/>
                                        </p:tgtEl>
                                      </p:cBhvr>
                                    </p:animEffect>
                                  </p:childTnLst>
                                </p:cTn>
                              </p:par>
                              <p:par>
                                <p:cTn id="21" presetID="12" presetClass="entr" presetSubtype="4"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750"/>
                                        <p:tgtEl>
                                          <p:spTgt spid="26"/>
                                        </p:tgtEl>
                                        <p:attrNameLst>
                                          <p:attrName>ppt_y</p:attrName>
                                        </p:attrNameLst>
                                      </p:cBhvr>
                                      <p:tavLst>
                                        <p:tav tm="0">
                                          <p:val>
                                            <p:strVal val="#ppt_y+#ppt_h*1.125000"/>
                                          </p:val>
                                        </p:tav>
                                        <p:tav tm="100000">
                                          <p:val>
                                            <p:strVal val="#ppt_y"/>
                                          </p:val>
                                        </p:tav>
                                      </p:tavLst>
                                    </p:anim>
                                    <p:animEffect transition="in" filter="wipe(up)">
                                      <p:cBhvr>
                                        <p:cTn id="24" dur="750"/>
                                        <p:tgtEl>
                                          <p:spTgt spid="26"/>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 calcmode="lin" valueType="num">
                                      <p:cBhvr additive="base">
                                        <p:cTn id="27" dur="750"/>
                                        <p:tgtEl>
                                          <p:spTgt spid="27"/>
                                        </p:tgtEl>
                                        <p:attrNameLst>
                                          <p:attrName>ppt_y</p:attrName>
                                        </p:attrNameLst>
                                      </p:cBhvr>
                                      <p:tavLst>
                                        <p:tav tm="0">
                                          <p:val>
                                            <p:strVal val="#ppt_y+#ppt_h*1.125000"/>
                                          </p:val>
                                        </p:tav>
                                        <p:tav tm="100000">
                                          <p:val>
                                            <p:strVal val="#ppt_y"/>
                                          </p:val>
                                        </p:tav>
                                      </p:tavLst>
                                    </p:anim>
                                    <p:animEffect transition="in" filter="wipe(up)">
                                      <p:cBhvr>
                                        <p:cTn id="28" dur="75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25" name="Textfeld 24"/>
          <p:cNvSpPr txBox="1"/>
          <p:nvPr/>
        </p:nvSpPr>
        <p:spPr>
          <a:xfrm>
            <a:off x="498764" y="1335930"/>
            <a:ext cx="4162012" cy="4647426"/>
          </a:xfrm>
          <a:prstGeom prst="rect">
            <a:avLst/>
          </a:prstGeom>
          <a:solidFill>
            <a:srgbClr val="FAFBF7"/>
          </a:solidFill>
        </p:spPr>
        <p:txBody>
          <a:bodyPr wrap="square" rtlCol="0" anchor="ctr">
            <a:spAutoFit/>
          </a:bodyPr>
          <a:lstStyle/>
          <a:p>
            <a:r>
              <a:rPr lang="de-DE" sz="1400" b="1" dirty="0">
                <a:solidFill>
                  <a:schemeClr val="bg2">
                    <a:lumMod val="25000"/>
                  </a:schemeClr>
                </a:solidFill>
                <a:cs typeface="Arial" panose="020B0604020202020204" pitchFamily="34" charset="0"/>
              </a:rPr>
              <a:t>Übertragung von Aufgaben  </a:t>
            </a:r>
          </a:p>
          <a:p>
            <a:endParaRPr lang="de-DE" sz="600" dirty="0">
              <a:solidFill>
                <a:schemeClr val="bg2">
                  <a:lumMod val="25000"/>
                </a:schemeClr>
              </a:solidFill>
              <a:cs typeface="Arial" panose="020B0604020202020204" pitchFamily="34" charset="0"/>
            </a:endParaRPr>
          </a:p>
          <a:p>
            <a:r>
              <a:rPr lang="de-DE" sz="1400" dirty="0">
                <a:solidFill>
                  <a:schemeClr val="bg2">
                    <a:lumMod val="25000"/>
                  </a:schemeClr>
                </a:solidFill>
                <a:cs typeface="Arial" panose="020B0604020202020204" pitchFamily="34" charset="0"/>
              </a:rPr>
              <a:t>       Bestellung eines Sicherheitsbeauftragten</a:t>
            </a:r>
          </a:p>
          <a:p>
            <a:r>
              <a:rPr lang="de-DE" sz="1400" dirty="0">
                <a:solidFill>
                  <a:schemeClr val="bg2">
                    <a:lumMod val="25000"/>
                  </a:schemeClr>
                </a:solidFill>
                <a:cs typeface="Arial" panose="020B0604020202020204" pitchFamily="34" charset="0"/>
              </a:rPr>
              <a:t>       Bestellung eines Brandschutzbeauftragten</a:t>
            </a:r>
          </a:p>
          <a:p>
            <a:r>
              <a:rPr lang="de-DE" sz="1400" dirty="0">
                <a:solidFill>
                  <a:schemeClr val="bg2">
                    <a:lumMod val="25000"/>
                  </a:schemeClr>
                </a:solidFill>
                <a:cs typeface="Arial" panose="020B0604020202020204" pitchFamily="34" charset="0"/>
              </a:rPr>
              <a:t>       Bestellung eines Gefahrstoffmanagers </a:t>
            </a:r>
          </a:p>
          <a:p>
            <a:r>
              <a:rPr lang="de-DE" sz="1400" dirty="0">
                <a:solidFill>
                  <a:schemeClr val="bg2">
                    <a:lumMod val="25000"/>
                  </a:schemeClr>
                </a:solidFill>
                <a:cs typeface="Arial" panose="020B0604020202020204" pitchFamily="34" charset="0"/>
              </a:rPr>
              <a:t>       Bestellung eines Strahlenschutzbeauftragten</a:t>
            </a:r>
          </a:p>
          <a:p>
            <a:r>
              <a:rPr lang="de-DE" sz="1400" dirty="0">
                <a:solidFill>
                  <a:schemeClr val="bg2">
                    <a:lumMod val="25000"/>
                  </a:schemeClr>
                </a:solidFill>
                <a:cs typeface="Arial" panose="020B0604020202020204" pitchFamily="34" charset="0"/>
              </a:rPr>
              <a:t>       Bestellung von Ersthelfern</a:t>
            </a:r>
          </a:p>
          <a:p>
            <a:endParaRPr lang="de-DE" sz="1000" dirty="0">
              <a:solidFill>
                <a:schemeClr val="bg2">
                  <a:lumMod val="25000"/>
                </a:schemeClr>
              </a:solidFill>
              <a:cs typeface="Arial" panose="020B0604020202020204" pitchFamily="34" charset="0"/>
            </a:endParaRPr>
          </a:p>
          <a:p>
            <a:r>
              <a:rPr lang="de-DE" sz="1400" b="1" dirty="0">
                <a:solidFill>
                  <a:schemeClr val="bg2">
                    <a:lumMod val="25000"/>
                  </a:schemeClr>
                </a:solidFill>
                <a:cs typeface="Arial" panose="020B0604020202020204" pitchFamily="34" charset="0"/>
              </a:rPr>
              <a:t>Gefährdungsbeurteilungen</a:t>
            </a:r>
            <a:r>
              <a:rPr lang="de-DE" sz="1600" dirty="0">
                <a:solidFill>
                  <a:schemeClr val="bg2">
                    <a:lumMod val="25000"/>
                  </a:schemeClr>
                </a:solidFill>
                <a:cs typeface="Arial" panose="020B0604020202020204" pitchFamily="34" charset="0"/>
              </a:rPr>
              <a:t> </a:t>
            </a:r>
          </a:p>
          <a:p>
            <a:endParaRPr lang="de-DE" sz="600" dirty="0">
              <a:solidFill>
                <a:schemeClr val="bg2">
                  <a:lumMod val="25000"/>
                </a:schemeClr>
              </a:solidFill>
              <a:cs typeface="Arial" panose="020B0604020202020204" pitchFamily="34" charset="0"/>
            </a:endParaRPr>
          </a:p>
          <a:p>
            <a:r>
              <a:rPr lang="de-DE" sz="1400" dirty="0">
                <a:solidFill>
                  <a:schemeClr val="bg2">
                    <a:lumMod val="25000"/>
                  </a:schemeClr>
                </a:solidFill>
                <a:cs typeface="Arial" panose="020B0604020202020204" pitchFamily="34" charset="0"/>
              </a:rPr>
              <a:t>       Gefährdungsbeurteilung allgemein</a:t>
            </a:r>
          </a:p>
          <a:p>
            <a:r>
              <a:rPr lang="de-DE" sz="1400" dirty="0">
                <a:solidFill>
                  <a:schemeClr val="bg2">
                    <a:lumMod val="25000"/>
                  </a:schemeClr>
                </a:solidFill>
                <a:cs typeface="Arial" panose="020B0604020202020204" pitchFamily="34" charset="0"/>
              </a:rPr>
              <a:t>       Gefährdungsbeurteilung Erste Hilfe</a:t>
            </a:r>
          </a:p>
          <a:p>
            <a:r>
              <a:rPr lang="de-DE" sz="1400" dirty="0">
                <a:solidFill>
                  <a:schemeClr val="bg2">
                    <a:lumMod val="25000"/>
                  </a:schemeClr>
                </a:solidFill>
                <a:cs typeface="Arial" panose="020B0604020202020204" pitchFamily="34" charset="0"/>
              </a:rPr>
              <a:t>       Gefährdungsbeurteilung Gefahrstoffe</a:t>
            </a:r>
          </a:p>
          <a:p>
            <a:r>
              <a:rPr lang="de-DE" sz="1400" dirty="0">
                <a:solidFill>
                  <a:schemeClr val="bg2">
                    <a:lumMod val="25000"/>
                  </a:schemeClr>
                </a:solidFill>
                <a:cs typeface="Arial" panose="020B0604020202020204" pitchFamily="34" charset="0"/>
              </a:rPr>
              <a:t>       Gefährdungsbeurteilung Biostoffverordnung</a:t>
            </a:r>
          </a:p>
          <a:p>
            <a:r>
              <a:rPr lang="de-DE" sz="1400" dirty="0">
                <a:solidFill>
                  <a:schemeClr val="bg2">
                    <a:lumMod val="25000"/>
                  </a:schemeClr>
                </a:solidFill>
                <a:cs typeface="Arial" panose="020B0604020202020204" pitchFamily="34" charset="0"/>
              </a:rPr>
              <a:t>       Gefährdungsbeurteilung Fachräume / Werkstätten</a:t>
            </a:r>
          </a:p>
          <a:p>
            <a:pPr lvl="0"/>
            <a:endParaRPr lang="de-DE" sz="1000" b="1" dirty="0">
              <a:solidFill>
                <a:srgbClr val="E7E6E6">
                  <a:lumMod val="25000"/>
                </a:srgbClr>
              </a:solidFill>
              <a:cs typeface="Arial" panose="020B0604020202020204" pitchFamily="34" charset="0"/>
            </a:endParaRPr>
          </a:p>
          <a:p>
            <a:pPr lvl="0"/>
            <a:r>
              <a:rPr lang="de-DE" sz="1400" b="1" dirty="0">
                <a:solidFill>
                  <a:srgbClr val="E7E6E6">
                    <a:lumMod val="25000"/>
                  </a:srgbClr>
                </a:solidFill>
                <a:cs typeface="Arial" panose="020B0604020202020204" pitchFamily="34" charset="0"/>
              </a:rPr>
              <a:t>Handlungshilfen</a:t>
            </a:r>
          </a:p>
          <a:p>
            <a:pPr lvl="0"/>
            <a:endParaRPr lang="de-DE" sz="600" b="1" dirty="0">
              <a:solidFill>
                <a:srgbClr val="E7E6E6">
                  <a:lumMod val="25000"/>
                </a:srgbClr>
              </a:solidFill>
              <a:cs typeface="Arial" panose="020B0604020202020204" pitchFamily="34" charset="0"/>
            </a:endParaRPr>
          </a:p>
          <a:p>
            <a:pPr lvl="0"/>
            <a:r>
              <a:rPr lang="de-DE" sz="1400" dirty="0">
                <a:solidFill>
                  <a:srgbClr val="E7E6E6">
                    <a:lumMod val="25000"/>
                  </a:srgbClr>
                </a:solidFill>
                <a:cs typeface="Arial" panose="020B0604020202020204" pitchFamily="34" charset="0"/>
              </a:rPr>
              <a:t>       Brandschutz</a:t>
            </a:r>
          </a:p>
          <a:p>
            <a:pPr lvl="0"/>
            <a:r>
              <a:rPr lang="de-DE" sz="1400" dirty="0">
                <a:solidFill>
                  <a:srgbClr val="E7E6E6">
                    <a:lumMod val="25000"/>
                  </a:srgbClr>
                </a:solidFill>
                <a:cs typeface="Arial" panose="020B0604020202020204" pitchFamily="34" charset="0"/>
              </a:rPr>
              <a:t>       Sicherheitsorganisation</a:t>
            </a:r>
          </a:p>
          <a:p>
            <a:pPr lvl="0"/>
            <a:r>
              <a:rPr lang="de-DE" sz="1400" dirty="0">
                <a:solidFill>
                  <a:srgbClr val="E7E6E6">
                    <a:lumMod val="25000"/>
                  </a:srgbClr>
                </a:solidFill>
                <a:cs typeface="Arial" panose="020B0604020202020204" pitchFamily="34" charset="0"/>
              </a:rPr>
              <a:t>       Erste Hilfe</a:t>
            </a:r>
          </a:p>
          <a:p>
            <a:pPr lvl="0"/>
            <a:r>
              <a:rPr lang="de-DE" sz="1400" dirty="0">
                <a:solidFill>
                  <a:srgbClr val="E7E6E6">
                    <a:lumMod val="25000"/>
                  </a:srgbClr>
                </a:solidFill>
                <a:cs typeface="Arial" panose="020B0604020202020204" pitchFamily="34" charset="0"/>
              </a:rPr>
              <a:t>       Gefahrstoffmanagement</a:t>
            </a:r>
          </a:p>
          <a:p>
            <a:endParaRPr lang="de-DE"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6" name="Textfeld 15">
            <a:extLst>
              <a:ext uri="{FF2B5EF4-FFF2-40B4-BE49-F238E27FC236}">
                <a16:creationId xmlns:a16="http://schemas.microsoft.com/office/drawing/2014/main" id="{ECE715D1-6089-4B5F-A202-19E26B0F45C2}"/>
              </a:ext>
            </a:extLst>
          </p:cNvPr>
          <p:cNvSpPr txBox="1"/>
          <p:nvPr/>
        </p:nvSpPr>
        <p:spPr>
          <a:xfrm>
            <a:off x="5154097" y="1318740"/>
            <a:ext cx="4981716" cy="3539430"/>
          </a:xfrm>
          <a:prstGeom prst="rect">
            <a:avLst/>
          </a:prstGeom>
          <a:solidFill>
            <a:srgbClr val="FAFBF7"/>
          </a:solidFill>
        </p:spPr>
        <p:txBody>
          <a:bodyPr wrap="square" rtlCol="0" anchor="ctr">
            <a:spAutoFit/>
          </a:bodyPr>
          <a:lstStyle/>
          <a:p>
            <a:r>
              <a:rPr lang="de-DE" sz="1400" b="1" dirty="0">
                <a:solidFill>
                  <a:schemeClr val="bg2">
                    <a:lumMod val="25000"/>
                  </a:schemeClr>
                </a:solidFill>
                <a:cs typeface="Arial" panose="020B0604020202020204" pitchFamily="34" charset="0"/>
              </a:rPr>
              <a:t>Pläne / Regelwerke / Merkblätter</a:t>
            </a:r>
          </a:p>
          <a:p>
            <a:endParaRPr lang="de-DE" sz="600" dirty="0">
              <a:solidFill>
                <a:schemeClr val="bg2">
                  <a:lumMod val="25000"/>
                </a:schemeClr>
              </a:solidFill>
              <a:cs typeface="Arial" panose="020B0604020202020204" pitchFamily="34" charset="0"/>
            </a:endParaRPr>
          </a:p>
          <a:p>
            <a:r>
              <a:rPr lang="de-DE" sz="1400" dirty="0">
                <a:solidFill>
                  <a:schemeClr val="bg2">
                    <a:lumMod val="25000"/>
                  </a:schemeClr>
                </a:solidFill>
                <a:cs typeface="Arial" panose="020B0604020202020204" pitchFamily="34" charset="0"/>
              </a:rPr>
              <a:t>       Krisenplan</a:t>
            </a:r>
          </a:p>
          <a:p>
            <a:r>
              <a:rPr lang="de-DE" sz="1400" dirty="0">
                <a:solidFill>
                  <a:schemeClr val="bg2">
                    <a:lumMod val="25000"/>
                  </a:schemeClr>
                </a:solidFill>
                <a:cs typeface="Arial" panose="020B0604020202020204" pitchFamily="34" charset="0"/>
              </a:rPr>
              <a:t>       Hygieneplan</a:t>
            </a:r>
          </a:p>
          <a:p>
            <a:r>
              <a:rPr lang="de-DE" sz="1400" dirty="0">
                <a:solidFill>
                  <a:schemeClr val="bg2">
                    <a:lumMod val="25000"/>
                  </a:schemeClr>
                </a:solidFill>
                <a:cs typeface="Arial" panose="020B0604020202020204" pitchFamily="34" charset="0"/>
              </a:rPr>
              <a:t>       Hygieneregeln allgemein</a:t>
            </a:r>
          </a:p>
          <a:p>
            <a:r>
              <a:rPr lang="de-DE" sz="1400" dirty="0">
                <a:solidFill>
                  <a:schemeClr val="bg2">
                    <a:lumMod val="25000"/>
                  </a:schemeClr>
                </a:solidFill>
                <a:cs typeface="Arial" panose="020B0604020202020204" pitchFamily="34" charset="0"/>
              </a:rPr>
              <a:t>       Hygieneregeln Fachräume</a:t>
            </a:r>
          </a:p>
          <a:p>
            <a:r>
              <a:rPr lang="de-DE" sz="1400" dirty="0">
                <a:solidFill>
                  <a:schemeClr val="bg2">
                    <a:lumMod val="25000"/>
                  </a:schemeClr>
                </a:solidFill>
                <a:cs typeface="Arial" panose="020B0604020202020204" pitchFamily="34" charset="0"/>
              </a:rPr>
              <a:t>       Verhalten in Fachräumen</a:t>
            </a:r>
          </a:p>
          <a:p>
            <a:r>
              <a:rPr lang="de-DE" sz="1400" dirty="0">
                <a:solidFill>
                  <a:schemeClr val="bg2">
                    <a:lumMod val="25000"/>
                  </a:schemeClr>
                </a:solidFill>
                <a:cs typeface="Arial" panose="020B0604020202020204" pitchFamily="34" charset="0"/>
              </a:rPr>
              <a:t>       Werkraumordnungen</a:t>
            </a:r>
          </a:p>
          <a:p>
            <a:r>
              <a:rPr lang="de-DE" sz="1400" dirty="0">
                <a:solidFill>
                  <a:schemeClr val="bg2">
                    <a:lumMod val="25000"/>
                  </a:schemeClr>
                </a:solidFill>
                <a:cs typeface="Arial" panose="020B0604020202020204" pitchFamily="34" charset="0"/>
              </a:rPr>
              <a:t>       Betriebsanweisungen an allen Geräten</a:t>
            </a:r>
          </a:p>
          <a:p>
            <a:r>
              <a:rPr lang="de-DE" sz="1400" dirty="0">
                <a:solidFill>
                  <a:schemeClr val="bg2">
                    <a:lumMod val="25000"/>
                  </a:schemeClr>
                </a:solidFill>
                <a:cs typeface="Arial" panose="020B0604020202020204" pitchFamily="34" charset="0"/>
              </a:rPr>
              <a:t>       Gefahrstoffblätter bei allen Gefahrstoffen</a:t>
            </a:r>
            <a:endParaRPr lang="de-DE" sz="600" dirty="0">
              <a:solidFill>
                <a:schemeClr val="bg2">
                  <a:lumMod val="25000"/>
                </a:schemeClr>
              </a:solidFill>
              <a:cs typeface="Arial" panose="020B0604020202020204" pitchFamily="34" charset="0"/>
            </a:endParaRPr>
          </a:p>
          <a:p>
            <a:r>
              <a:rPr lang="de-DE" sz="1400" dirty="0">
                <a:solidFill>
                  <a:schemeClr val="bg2">
                    <a:lumMod val="25000"/>
                  </a:schemeClr>
                </a:solidFill>
                <a:cs typeface="Arial" panose="020B0604020202020204" pitchFamily="34" charset="0"/>
              </a:rPr>
              <a:t>       Gesundheitsprävention</a:t>
            </a:r>
          </a:p>
          <a:p>
            <a:r>
              <a:rPr lang="de-DE" sz="1400" dirty="0">
                <a:solidFill>
                  <a:schemeClr val="bg2">
                    <a:lumMod val="25000"/>
                  </a:schemeClr>
                </a:solidFill>
                <a:cs typeface="Arial" panose="020B0604020202020204" pitchFamily="34" charset="0"/>
              </a:rPr>
              <a:t>       Sicherer Schulweg</a:t>
            </a:r>
          </a:p>
          <a:p>
            <a:r>
              <a:rPr lang="de-DE" sz="1400" dirty="0">
                <a:solidFill>
                  <a:schemeClr val="bg2">
                    <a:lumMod val="25000"/>
                  </a:schemeClr>
                </a:solidFill>
                <a:cs typeface="Arial" panose="020B0604020202020204" pitchFamily="34" charset="0"/>
              </a:rPr>
              <a:t>       Sicherer Pausenhof</a:t>
            </a:r>
          </a:p>
          <a:p>
            <a:r>
              <a:rPr lang="de-DE" sz="1400" dirty="0">
                <a:solidFill>
                  <a:schemeClr val="bg2">
                    <a:lumMod val="25000"/>
                  </a:schemeClr>
                </a:solidFill>
                <a:cs typeface="Arial" panose="020B0604020202020204" pitchFamily="34" charset="0"/>
              </a:rPr>
              <a:t>       Vorsorge Bildschirmarbeit</a:t>
            </a:r>
            <a:endParaRPr lang="de-DE" dirty="0">
              <a:solidFill>
                <a:schemeClr val="bg2">
                  <a:lumMod val="25000"/>
                </a:schemeClr>
              </a:solidFill>
              <a:cs typeface="Arial" panose="020B0604020202020204" pitchFamily="34" charset="0"/>
            </a:endParaRPr>
          </a:p>
          <a:p>
            <a:endParaRPr lang="de-DE" dirty="0">
              <a:solidFill>
                <a:schemeClr val="bg2">
                  <a:lumMod val="25000"/>
                </a:schemeClr>
              </a:solidFill>
              <a:cs typeface="Arial" panose="020B0604020202020204" pitchFamily="34" charset="0"/>
            </a:endParaRPr>
          </a:p>
          <a:p>
            <a:endParaRPr lang="de-DE" dirty="0">
              <a:solidFill>
                <a:schemeClr val="bg2">
                  <a:lumMod val="25000"/>
                </a:schemeClr>
              </a:solidFill>
              <a:cs typeface="Arial" panose="020B0604020202020204" pitchFamily="34" charset="0"/>
            </a:endParaRPr>
          </a:p>
        </p:txBody>
      </p:sp>
      <p:sp>
        <p:nvSpPr>
          <p:cNvPr id="17" name="Textfeld 16">
            <a:extLst>
              <a:ext uri="{FF2B5EF4-FFF2-40B4-BE49-F238E27FC236}">
                <a16:creationId xmlns:a16="http://schemas.microsoft.com/office/drawing/2014/main" id="{E2E02202-C930-49F8-802A-08D007DCCDCF}"/>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D02F35DA-8E75-4591-B5B7-27213D50FFB5}"/>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sp>
        <p:nvSpPr>
          <p:cNvPr id="45" name="Textfeld 44">
            <a:extLst>
              <a:ext uri="{FF2B5EF4-FFF2-40B4-BE49-F238E27FC236}">
                <a16:creationId xmlns:a16="http://schemas.microsoft.com/office/drawing/2014/main" id="{254C9274-B3DD-4BA7-A78F-37E21D468DAA}"/>
              </a:ext>
            </a:extLst>
          </p:cNvPr>
          <p:cNvSpPr txBox="1"/>
          <p:nvPr/>
        </p:nvSpPr>
        <p:spPr>
          <a:xfrm>
            <a:off x="397311" y="686218"/>
            <a:ext cx="5399481" cy="338554"/>
          </a:xfrm>
          <a:prstGeom prst="rect">
            <a:avLst/>
          </a:prstGeom>
          <a:noFill/>
        </p:spPr>
        <p:txBody>
          <a:bodyPr wrap="square" rtlCol="0">
            <a:spAutoFit/>
          </a:bodyPr>
          <a:lstStyle/>
          <a:p>
            <a:r>
              <a:rPr lang="de-DE" sz="1600" dirty="0">
                <a:solidFill>
                  <a:srgbClr val="C00000"/>
                </a:solidFill>
              </a:rPr>
              <a:t>Schulischer Arbeits- und Gesundheitsschutz Schuljahr 23/24</a:t>
            </a:r>
          </a:p>
        </p:txBody>
      </p:sp>
      <p:sp>
        <p:nvSpPr>
          <p:cNvPr id="46" name="Textfeld 45">
            <a:extLst>
              <a:ext uri="{FF2B5EF4-FFF2-40B4-BE49-F238E27FC236}">
                <a16:creationId xmlns:a16="http://schemas.microsoft.com/office/drawing/2014/main" id="{A69C73AC-F662-4F02-ABBA-2113583D849A}"/>
              </a:ext>
            </a:extLst>
          </p:cNvPr>
          <p:cNvSpPr txBox="1"/>
          <p:nvPr/>
        </p:nvSpPr>
        <p:spPr>
          <a:xfrm>
            <a:off x="384101" y="227525"/>
            <a:ext cx="7011406" cy="523220"/>
          </a:xfrm>
          <a:prstGeom prst="rect">
            <a:avLst/>
          </a:prstGeom>
          <a:noFill/>
        </p:spPr>
        <p:txBody>
          <a:bodyPr wrap="square" rtlCol="0">
            <a:spAutoFit/>
          </a:bodyPr>
          <a:lstStyle/>
          <a:p>
            <a:r>
              <a:rPr lang="de-DE" sz="2800" dirty="0">
                <a:solidFill>
                  <a:srgbClr val="C00000"/>
                </a:solidFill>
              </a:rPr>
              <a:t>Gesamtübersicht </a:t>
            </a:r>
          </a:p>
        </p:txBody>
      </p:sp>
      <p:cxnSp>
        <p:nvCxnSpPr>
          <p:cNvPr id="47" name="Gerader Verbinder 46">
            <a:extLst>
              <a:ext uri="{FF2B5EF4-FFF2-40B4-BE49-F238E27FC236}">
                <a16:creationId xmlns:a16="http://schemas.microsoft.com/office/drawing/2014/main" id="{6409E671-67E6-480F-B2F3-4CD8451C589B}"/>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49" name="Interaktive Schaltfläche: Zur Startseite wechseln 48">
            <a:hlinkClick r:id="rId29" action="ppaction://hlinksldjump" highlightClick="1"/>
            <a:extLst>
              <a:ext uri="{FF2B5EF4-FFF2-40B4-BE49-F238E27FC236}">
                <a16:creationId xmlns:a16="http://schemas.microsoft.com/office/drawing/2014/main" id="{18CD3D1E-D878-4284-B9B8-D538D4B8F541}"/>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controls>
      <mc:AlternateContent xmlns:mc="http://schemas.openxmlformats.org/markup-compatibility/2006">
        <mc:Choice xmlns:v="urn:schemas-microsoft-com:vml" Requires="v">
          <p:control r:id="rId1" imgW="152280" imgH="123840"/>
        </mc:Choice>
        <mc:Fallback>
          <p:control r:id="rId1" imgW="152280" imgH="123840">
            <p:pic>
              <p:nvPicPr>
                <p:cNvPr id="12" name="CheckBox1">
                  <a:extLst>
                    <a:ext uri="{FF2B5EF4-FFF2-40B4-BE49-F238E27FC236}">
                      <a16:creationId xmlns:a16="http://schemas.microsoft.com/office/drawing/2014/main" id="{87239039-E45F-4F48-822D-6DB4824BC2B9}"/>
                    </a:ext>
                  </a:extLst>
                </p:cNvPr>
                <p:cNvPicPr>
                  <a:picLocks/>
                </p:cNvPicPr>
                <p:nvPr/>
              </p:nvPicPr>
              <p:blipFill>
                <a:blip r:embed="rId30"/>
                <a:stretch>
                  <a:fillRect/>
                </a:stretch>
              </p:blipFill>
              <p:spPr>
                <a:xfrm>
                  <a:off x="625716" y="1753641"/>
                  <a:ext cx="151722" cy="125199"/>
                </a:xfrm>
                <a:prstGeom prst="rect">
                  <a:avLst/>
                </a:prstGeom>
              </p:spPr>
            </p:pic>
          </p:control>
        </mc:Fallback>
      </mc:AlternateContent>
      <mc:AlternateContent xmlns:mc="http://schemas.openxmlformats.org/markup-compatibility/2006">
        <mc:Choice xmlns:v="urn:schemas-microsoft-com:vml" Requires="v">
          <p:control r:id="rId2" imgW="152280" imgH="123840"/>
        </mc:Choice>
        <mc:Fallback>
          <p:control r:id="rId2" imgW="152280" imgH="123840">
            <p:pic>
              <p:nvPicPr>
                <p:cNvPr id="13" name="CheckBox2">
                  <a:extLst>
                    <a:ext uri="{FF2B5EF4-FFF2-40B4-BE49-F238E27FC236}">
                      <a16:creationId xmlns:a16="http://schemas.microsoft.com/office/drawing/2014/main" id="{65006D96-5490-40BD-94A1-95651DCCBDC3}"/>
                    </a:ext>
                  </a:extLst>
                </p:cNvPr>
                <p:cNvPicPr>
                  <a:picLocks/>
                </p:cNvPicPr>
                <p:nvPr/>
              </p:nvPicPr>
              <p:blipFill>
                <a:blip r:embed="rId31"/>
                <a:stretch>
                  <a:fillRect/>
                </a:stretch>
              </p:blipFill>
              <p:spPr>
                <a:xfrm>
                  <a:off x="625716" y="1974187"/>
                  <a:ext cx="151722" cy="125199"/>
                </a:xfrm>
                <a:prstGeom prst="rect">
                  <a:avLst/>
                </a:prstGeom>
              </p:spPr>
            </p:pic>
          </p:control>
        </mc:Fallback>
      </mc:AlternateContent>
      <mc:AlternateContent xmlns:mc="http://schemas.openxmlformats.org/markup-compatibility/2006">
        <mc:Choice xmlns:v="urn:schemas-microsoft-com:vml" Requires="v">
          <p:control r:id="rId3" imgW="152280" imgH="123840"/>
        </mc:Choice>
        <mc:Fallback>
          <p:control r:id="rId3" imgW="152280" imgH="123840">
            <p:pic>
              <p:nvPicPr>
                <p:cNvPr id="15" name="CheckBox3">
                  <a:extLst>
                    <a:ext uri="{FF2B5EF4-FFF2-40B4-BE49-F238E27FC236}">
                      <a16:creationId xmlns:a16="http://schemas.microsoft.com/office/drawing/2014/main" id="{430BA1E4-BC9D-4EF3-A924-BE734C44B059}"/>
                    </a:ext>
                  </a:extLst>
                </p:cNvPr>
                <p:cNvPicPr>
                  <a:picLocks/>
                </p:cNvPicPr>
                <p:nvPr/>
              </p:nvPicPr>
              <p:blipFill>
                <a:blip r:embed="rId30"/>
                <a:stretch>
                  <a:fillRect/>
                </a:stretch>
              </p:blipFill>
              <p:spPr>
                <a:xfrm>
                  <a:off x="625716" y="2411667"/>
                  <a:ext cx="151722" cy="125199"/>
                </a:xfrm>
                <a:prstGeom prst="rect">
                  <a:avLst/>
                </a:prstGeom>
              </p:spPr>
            </p:pic>
          </p:control>
        </mc:Fallback>
      </mc:AlternateContent>
      <mc:AlternateContent xmlns:mc="http://schemas.openxmlformats.org/markup-compatibility/2006">
        <mc:Choice xmlns:v="urn:schemas-microsoft-com:vml" Requires="v">
          <p:control r:id="rId4" imgW="152280" imgH="123840"/>
        </mc:Choice>
        <mc:Fallback>
          <p:control r:id="rId4" imgW="152280" imgH="123840">
            <p:pic>
              <p:nvPicPr>
                <p:cNvPr id="20" name="CheckBox4">
                  <a:extLst>
                    <a:ext uri="{FF2B5EF4-FFF2-40B4-BE49-F238E27FC236}">
                      <a16:creationId xmlns:a16="http://schemas.microsoft.com/office/drawing/2014/main" id="{60C28F78-4B7A-49DF-86BD-A20F27CF1BD8}"/>
                    </a:ext>
                  </a:extLst>
                </p:cNvPr>
                <p:cNvPicPr>
                  <a:picLocks/>
                </p:cNvPicPr>
                <p:nvPr/>
              </p:nvPicPr>
              <p:blipFill>
                <a:blip r:embed="rId32"/>
                <a:stretch>
                  <a:fillRect/>
                </a:stretch>
              </p:blipFill>
              <p:spPr>
                <a:xfrm>
                  <a:off x="625716" y="2194733"/>
                  <a:ext cx="151722" cy="125199"/>
                </a:xfrm>
                <a:prstGeom prst="rect">
                  <a:avLst/>
                </a:prstGeom>
              </p:spPr>
            </p:pic>
          </p:control>
        </mc:Fallback>
      </mc:AlternateContent>
      <mc:AlternateContent xmlns:mc="http://schemas.openxmlformats.org/markup-compatibility/2006">
        <mc:Choice xmlns:v="urn:schemas-microsoft-com:vml" Requires="v">
          <p:control r:id="rId5" imgW="152280" imgH="123840"/>
        </mc:Choice>
        <mc:Fallback>
          <p:control r:id="rId5" imgW="152280" imgH="123840">
            <p:pic>
              <p:nvPicPr>
                <p:cNvPr id="21" name="CheckBox5">
                  <a:extLst>
                    <a:ext uri="{FF2B5EF4-FFF2-40B4-BE49-F238E27FC236}">
                      <a16:creationId xmlns:a16="http://schemas.microsoft.com/office/drawing/2014/main" id="{544B0004-FFAB-4EF5-A596-324E95695224}"/>
                    </a:ext>
                  </a:extLst>
                </p:cNvPr>
                <p:cNvPicPr>
                  <a:picLocks/>
                </p:cNvPicPr>
                <p:nvPr/>
              </p:nvPicPr>
              <p:blipFill>
                <a:blip r:embed="rId33"/>
                <a:stretch>
                  <a:fillRect/>
                </a:stretch>
              </p:blipFill>
              <p:spPr>
                <a:xfrm>
                  <a:off x="625716" y="2628601"/>
                  <a:ext cx="151722" cy="125199"/>
                </a:xfrm>
                <a:prstGeom prst="rect">
                  <a:avLst/>
                </a:prstGeom>
              </p:spPr>
            </p:pic>
          </p:control>
        </mc:Fallback>
      </mc:AlternateContent>
      <mc:AlternateContent xmlns:mc="http://schemas.openxmlformats.org/markup-compatibility/2006">
        <mc:Choice xmlns:v="urn:schemas-microsoft-com:vml" Requires="v">
          <p:control r:id="rId6" imgW="152280" imgH="123840"/>
        </mc:Choice>
        <mc:Fallback>
          <p:control r:id="rId6" imgW="152280" imgH="123840">
            <p:pic>
              <p:nvPicPr>
                <p:cNvPr id="22" name="CheckBox6">
                  <a:extLst>
                    <a:ext uri="{FF2B5EF4-FFF2-40B4-BE49-F238E27FC236}">
                      <a16:creationId xmlns:a16="http://schemas.microsoft.com/office/drawing/2014/main" id="{B0BD6E74-7809-461F-A849-3BBC3FDB0095}"/>
                    </a:ext>
                  </a:extLst>
                </p:cNvPr>
                <p:cNvPicPr>
                  <a:picLocks/>
                </p:cNvPicPr>
                <p:nvPr/>
              </p:nvPicPr>
              <p:blipFill>
                <a:blip r:embed="rId34"/>
                <a:stretch>
                  <a:fillRect/>
                </a:stretch>
              </p:blipFill>
              <p:spPr>
                <a:xfrm>
                  <a:off x="625716" y="3308663"/>
                  <a:ext cx="151722" cy="125199"/>
                </a:xfrm>
                <a:prstGeom prst="rect">
                  <a:avLst/>
                </a:prstGeom>
              </p:spPr>
            </p:pic>
          </p:control>
        </mc:Fallback>
      </mc:AlternateContent>
      <mc:AlternateContent xmlns:mc="http://schemas.openxmlformats.org/markup-compatibility/2006">
        <mc:Choice xmlns:v="urn:schemas-microsoft-com:vml" Requires="v">
          <p:control r:id="rId7" imgW="152280" imgH="123840"/>
        </mc:Choice>
        <mc:Fallback>
          <p:control r:id="rId7" imgW="152280" imgH="123840">
            <p:pic>
              <p:nvPicPr>
                <p:cNvPr id="23" name="CheckBox7">
                  <a:extLst>
                    <a:ext uri="{FF2B5EF4-FFF2-40B4-BE49-F238E27FC236}">
                      <a16:creationId xmlns:a16="http://schemas.microsoft.com/office/drawing/2014/main" id="{3D7DD8AC-A09F-4DFC-8423-DC62C7F05ECD}"/>
                    </a:ext>
                  </a:extLst>
                </p:cNvPr>
                <p:cNvPicPr>
                  <a:picLocks/>
                </p:cNvPicPr>
                <p:nvPr/>
              </p:nvPicPr>
              <p:blipFill>
                <a:blip r:embed="rId35"/>
                <a:stretch>
                  <a:fillRect/>
                </a:stretch>
              </p:blipFill>
              <p:spPr>
                <a:xfrm>
                  <a:off x="625716" y="3532078"/>
                  <a:ext cx="151722" cy="125199"/>
                </a:xfrm>
                <a:prstGeom prst="rect">
                  <a:avLst/>
                </a:prstGeom>
              </p:spPr>
            </p:pic>
          </p:control>
        </mc:Fallback>
      </mc:AlternateContent>
      <mc:AlternateContent xmlns:mc="http://schemas.openxmlformats.org/markup-compatibility/2006">
        <mc:Choice xmlns:v="urn:schemas-microsoft-com:vml" Requires="v">
          <p:control r:id="rId8" imgW="152280" imgH="123840"/>
        </mc:Choice>
        <mc:Fallback>
          <p:control r:id="rId8" imgW="152280" imgH="123840">
            <p:pic>
              <p:nvPicPr>
                <p:cNvPr id="24" name="CheckBox8">
                  <a:extLst>
                    <a:ext uri="{FF2B5EF4-FFF2-40B4-BE49-F238E27FC236}">
                      <a16:creationId xmlns:a16="http://schemas.microsoft.com/office/drawing/2014/main" id="{21FE127E-2B9D-4FC0-814C-4D7227A6FBCA}"/>
                    </a:ext>
                  </a:extLst>
                </p:cNvPr>
                <p:cNvPicPr>
                  <a:picLocks/>
                </p:cNvPicPr>
                <p:nvPr/>
              </p:nvPicPr>
              <p:blipFill>
                <a:blip r:embed="rId36"/>
                <a:stretch>
                  <a:fillRect/>
                </a:stretch>
              </p:blipFill>
              <p:spPr>
                <a:xfrm>
                  <a:off x="625716" y="3744154"/>
                  <a:ext cx="151722" cy="125199"/>
                </a:xfrm>
                <a:prstGeom prst="rect">
                  <a:avLst/>
                </a:prstGeom>
              </p:spPr>
            </p:pic>
          </p:control>
        </mc:Fallback>
      </mc:AlternateContent>
      <mc:AlternateContent xmlns:mc="http://schemas.openxmlformats.org/markup-compatibility/2006">
        <mc:Choice xmlns:v="urn:schemas-microsoft-com:vml" Requires="v">
          <p:control r:id="rId9" imgW="152280" imgH="123840"/>
        </mc:Choice>
        <mc:Fallback>
          <p:control r:id="rId9" imgW="152280" imgH="123840">
            <p:pic>
              <p:nvPicPr>
                <p:cNvPr id="26" name="CheckBox9">
                  <a:extLst>
                    <a:ext uri="{FF2B5EF4-FFF2-40B4-BE49-F238E27FC236}">
                      <a16:creationId xmlns:a16="http://schemas.microsoft.com/office/drawing/2014/main" id="{D2B0D008-B2AC-4C44-8719-69CCA2223CC3}"/>
                    </a:ext>
                  </a:extLst>
                </p:cNvPr>
                <p:cNvPicPr>
                  <a:picLocks/>
                </p:cNvPicPr>
                <p:nvPr/>
              </p:nvPicPr>
              <p:blipFill>
                <a:blip r:embed="rId35"/>
                <a:stretch>
                  <a:fillRect/>
                </a:stretch>
              </p:blipFill>
              <p:spPr>
                <a:xfrm>
                  <a:off x="625716" y="3963656"/>
                  <a:ext cx="151722" cy="125199"/>
                </a:xfrm>
                <a:prstGeom prst="rect">
                  <a:avLst/>
                </a:prstGeom>
              </p:spPr>
            </p:pic>
          </p:control>
        </mc:Fallback>
      </mc:AlternateContent>
      <mc:AlternateContent xmlns:mc="http://schemas.openxmlformats.org/markup-compatibility/2006">
        <mc:Choice xmlns:v="urn:schemas-microsoft-com:vml" Requires="v">
          <p:control r:id="rId10" imgW="152280" imgH="123840"/>
        </mc:Choice>
        <mc:Fallback>
          <p:control r:id="rId10" imgW="152280" imgH="123840">
            <p:pic>
              <p:nvPicPr>
                <p:cNvPr id="27" name="CheckBox10">
                  <a:extLst>
                    <a:ext uri="{FF2B5EF4-FFF2-40B4-BE49-F238E27FC236}">
                      <a16:creationId xmlns:a16="http://schemas.microsoft.com/office/drawing/2014/main" id="{19E8BD78-2F2F-4B4B-AE5D-1003698EA5D1}"/>
                    </a:ext>
                  </a:extLst>
                </p:cNvPr>
                <p:cNvPicPr>
                  <a:picLocks/>
                </p:cNvPicPr>
                <p:nvPr/>
              </p:nvPicPr>
              <p:blipFill>
                <a:blip r:embed="rId37"/>
                <a:stretch>
                  <a:fillRect/>
                </a:stretch>
              </p:blipFill>
              <p:spPr>
                <a:xfrm>
                  <a:off x="625716" y="4172574"/>
                  <a:ext cx="151722" cy="125199"/>
                </a:xfrm>
                <a:prstGeom prst="rect">
                  <a:avLst/>
                </a:prstGeom>
              </p:spPr>
            </p:pic>
          </p:control>
        </mc:Fallback>
      </mc:AlternateContent>
      <mc:AlternateContent xmlns:mc="http://schemas.openxmlformats.org/markup-compatibility/2006">
        <mc:Choice xmlns:v="urn:schemas-microsoft-com:vml" Requires="v">
          <p:control r:id="rId11" imgW="152280" imgH="123840"/>
        </mc:Choice>
        <mc:Fallback>
          <p:control r:id="rId11" imgW="152280" imgH="123840">
            <p:pic>
              <p:nvPicPr>
                <p:cNvPr id="28" name="CheckBox11">
                  <a:extLst>
                    <a:ext uri="{FF2B5EF4-FFF2-40B4-BE49-F238E27FC236}">
                      <a16:creationId xmlns:a16="http://schemas.microsoft.com/office/drawing/2014/main" id="{C1AEF2DC-7A69-42DE-8407-7CE882F198B3}"/>
                    </a:ext>
                  </a:extLst>
                </p:cNvPr>
                <p:cNvPicPr>
                  <a:picLocks/>
                </p:cNvPicPr>
                <p:nvPr/>
              </p:nvPicPr>
              <p:blipFill>
                <a:blip r:embed="rId38"/>
                <a:stretch>
                  <a:fillRect/>
                </a:stretch>
              </p:blipFill>
              <p:spPr>
                <a:xfrm>
                  <a:off x="5243293" y="1742822"/>
                  <a:ext cx="151722" cy="125199"/>
                </a:xfrm>
                <a:prstGeom prst="rect">
                  <a:avLst/>
                </a:prstGeom>
              </p:spPr>
            </p:pic>
          </p:control>
        </mc:Fallback>
      </mc:AlternateContent>
      <mc:AlternateContent xmlns:mc="http://schemas.openxmlformats.org/markup-compatibility/2006">
        <mc:Choice xmlns:v="urn:schemas-microsoft-com:vml" Requires="v">
          <p:control r:id="rId12" imgW="152280" imgH="123840"/>
        </mc:Choice>
        <mc:Fallback>
          <p:control r:id="rId12" imgW="152280" imgH="123840">
            <p:pic>
              <p:nvPicPr>
                <p:cNvPr id="30" name="CheckBox12">
                  <a:extLst>
                    <a:ext uri="{FF2B5EF4-FFF2-40B4-BE49-F238E27FC236}">
                      <a16:creationId xmlns:a16="http://schemas.microsoft.com/office/drawing/2014/main" id="{906B6C33-181C-4CFD-B88A-4AE912E022BC}"/>
                    </a:ext>
                  </a:extLst>
                </p:cNvPr>
                <p:cNvPicPr>
                  <a:picLocks/>
                </p:cNvPicPr>
                <p:nvPr/>
              </p:nvPicPr>
              <p:blipFill>
                <a:blip r:embed="rId39"/>
                <a:stretch>
                  <a:fillRect/>
                </a:stretch>
              </p:blipFill>
              <p:spPr>
                <a:xfrm>
                  <a:off x="5246840" y="1965457"/>
                  <a:ext cx="151722" cy="125199"/>
                </a:xfrm>
                <a:prstGeom prst="rect">
                  <a:avLst/>
                </a:prstGeom>
              </p:spPr>
            </p:pic>
          </p:control>
        </mc:Fallback>
      </mc:AlternateContent>
      <mc:AlternateContent xmlns:mc="http://schemas.openxmlformats.org/markup-compatibility/2006">
        <mc:Choice xmlns:v="urn:schemas-microsoft-com:vml" Requires="v">
          <p:control r:id="rId13" imgW="152280" imgH="123840"/>
        </mc:Choice>
        <mc:Fallback>
          <p:control r:id="rId13" imgW="152280" imgH="123840">
            <p:pic>
              <p:nvPicPr>
                <p:cNvPr id="31" name="CheckBox13">
                  <a:extLst>
                    <a:ext uri="{FF2B5EF4-FFF2-40B4-BE49-F238E27FC236}">
                      <a16:creationId xmlns:a16="http://schemas.microsoft.com/office/drawing/2014/main" id="{3792B613-A9C6-44F9-8E09-58C9D32AD5FB}"/>
                    </a:ext>
                  </a:extLst>
                </p:cNvPr>
                <p:cNvPicPr>
                  <a:picLocks/>
                </p:cNvPicPr>
                <p:nvPr/>
              </p:nvPicPr>
              <p:blipFill>
                <a:blip r:embed="rId38"/>
                <a:stretch>
                  <a:fillRect/>
                </a:stretch>
              </p:blipFill>
              <p:spPr>
                <a:xfrm>
                  <a:off x="5246840" y="2173886"/>
                  <a:ext cx="151722" cy="125199"/>
                </a:xfrm>
                <a:prstGeom prst="rect">
                  <a:avLst/>
                </a:prstGeom>
              </p:spPr>
            </p:pic>
          </p:control>
        </mc:Fallback>
      </mc:AlternateContent>
      <mc:AlternateContent xmlns:mc="http://schemas.openxmlformats.org/markup-compatibility/2006">
        <mc:Choice xmlns:v="urn:schemas-microsoft-com:vml" Requires="v">
          <p:control r:id="rId14" imgW="152280" imgH="123840"/>
        </mc:Choice>
        <mc:Fallback>
          <p:control r:id="rId14" imgW="152280" imgH="123840">
            <p:pic>
              <p:nvPicPr>
                <p:cNvPr id="32" name="CheckBox14">
                  <a:extLst>
                    <a:ext uri="{FF2B5EF4-FFF2-40B4-BE49-F238E27FC236}">
                      <a16:creationId xmlns:a16="http://schemas.microsoft.com/office/drawing/2014/main" id="{1644A2CC-5DF5-42BC-B78A-55301EA04930}"/>
                    </a:ext>
                  </a:extLst>
                </p:cNvPr>
                <p:cNvPicPr>
                  <a:picLocks/>
                </p:cNvPicPr>
                <p:nvPr/>
              </p:nvPicPr>
              <p:blipFill>
                <a:blip r:embed="rId40"/>
                <a:stretch>
                  <a:fillRect/>
                </a:stretch>
              </p:blipFill>
              <p:spPr>
                <a:xfrm>
                  <a:off x="5243293" y="2379814"/>
                  <a:ext cx="151722" cy="125199"/>
                </a:xfrm>
                <a:prstGeom prst="rect">
                  <a:avLst/>
                </a:prstGeom>
              </p:spPr>
            </p:pic>
          </p:control>
        </mc:Fallback>
      </mc:AlternateContent>
      <mc:AlternateContent xmlns:mc="http://schemas.openxmlformats.org/markup-compatibility/2006">
        <mc:Choice xmlns:v="urn:schemas-microsoft-com:vml" Requires="v">
          <p:control r:id="rId15" imgW="152280" imgH="123840"/>
        </mc:Choice>
        <mc:Fallback>
          <p:control r:id="rId15" imgW="152280" imgH="123840">
            <p:pic>
              <p:nvPicPr>
                <p:cNvPr id="33" name="CheckBox15">
                  <a:extLst>
                    <a:ext uri="{FF2B5EF4-FFF2-40B4-BE49-F238E27FC236}">
                      <a16:creationId xmlns:a16="http://schemas.microsoft.com/office/drawing/2014/main" id="{8082BC66-9C2D-4E6D-9DE1-BE41B8C1CDF4}"/>
                    </a:ext>
                  </a:extLst>
                </p:cNvPr>
                <p:cNvPicPr>
                  <a:picLocks/>
                </p:cNvPicPr>
                <p:nvPr/>
              </p:nvPicPr>
              <p:blipFill>
                <a:blip r:embed="rId38"/>
                <a:stretch>
                  <a:fillRect/>
                </a:stretch>
              </p:blipFill>
              <p:spPr>
                <a:xfrm>
                  <a:off x="5246840" y="2593901"/>
                  <a:ext cx="151722" cy="125199"/>
                </a:xfrm>
                <a:prstGeom prst="rect">
                  <a:avLst/>
                </a:prstGeom>
              </p:spPr>
            </p:pic>
          </p:control>
        </mc:Fallback>
      </mc:AlternateContent>
      <mc:AlternateContent xmlns:mc="http://schemas.openxmlformats.org/markup-compatibility/2006">
        <mc:Choice xmlns:v="urn:schemas-microsoft-com:vml" Requires="v">
          <p:control r:id="rId16" imgW="152280" imgH="123840"/>
        </mc:Choice>
        <mc:Fallback>
          <p:control r:id="rId16" imgW="152280" imgH="123840">
            <p:pic>
              <p:nvPicPr>
                <p:cNvPr id="34" name="CheckBox16">
                  <a:extLst>
                    <a:ext uri="{FF2B5EF4-FFF2-40B4-BE49-F238E27FC236}">
                      <a16:creationId xmlns:a16="http://schemas.microsoft.com/office/drawing/2014/main" id="{2C1359CE-D208-452F-A44B-10CAD35E8269}"/>
                    </a:ext>
                  </a:extLst>
                </p:cNvPr>
                <p:cNvPicPr>
                  <a:picLocks/>
                </p:cNvPicPr>
                <p:nvPr/>
              </p:nvPicPr>
              <p:blipFill>
                <a:blip r:embed="rId38"/>
                <a:stretch>
                  <a:fillRect/>
                </a:stretch>
              </p:blipFill>
              <p:spPr>
                <a:xfrm>
                  <a:off x="5246840" y="2816357"/>
                  <a:ext cx="151722" cy="125199"/>
                </a:xfrm>
                <a:prstGeom prst="rect">
                  <a:avLst/>
                </a:prstGeom>
              </p:spPr>
            </p:pic>
          </p:control>
        </mc:Fallback>
      </mc:AlternateContent>
      <mc:AlternateContent xmlns:mc="http://schemas.openxmlformats.org/markup-compatibility/2006">
        <mc:Choice xmlns:v="urn:schemas-microsoft-com:vml" Requires="v">
          <p:control r:id="rId17" imgW="152280" imgH="123840"/>
        </mc:Choice>
        <mc:Fallback>
          <p:control r:id="rId17" imgW="152280" imgH="123840">
            <p:pic>
              <p:nvPicPr>
                <p:cNvPr id="35" name="CheckBox17">
                  <a:extLst>
                    <a:ext uri="{FF2B5EF4-FFF2-40B4-BE49-F238E27FC236}">
                      <a16:creationId xmlns:a16="http://schemas.microsoft.com/office/drawing/2014/main" id="{D187E080-D7E4-4D28-9AD7-27C595B4BB30}"/>
                    </a:ext>
                  </a:extLst>
                </p:cNvPr>
                <p:cNvPicPr>
                  <a:picLocks/>
                </p:cNvPicPr>
                <p:nvPr/>
              </p:nvPicPr>
              <p:blipFill>
                <a:blip r:embed="rId41"/>
                <a:stretch>
                  <a:fillRect/>
                </a:stretch>
              </p:blipFill>
              <p:spPr>
                <a:xfrm>
                  <a:off x="5247791" y="3025856"/>
                  <a:ext cx="151722" cy="125199"/>
                </a:xfrm>
                <a:prstGeom prst="rect">
                  <a:avLst/>
                </a:prstGeom>
              </p:spPr>
            </p:pic>
          </p:control>
        </mc:Fallback>
      </mc:AlternateContent>
      <mc:AlternateContent xmlns:mc="http://schemas.openxmlformats.org/markup-compatibility/2006">
        <mc:Choice xmlns:v="urn:schemas-microsoft-com:vml" Requires="v">
          <p:control r:id="rId18" imgW="152280" imgH="123840"/>
        </mc:Choice>
        <mc:Fallback>
          <p:control r:id="rId18" imgW="152280" imgH="123840">
            <p:pic>
              <p:nvPicPr>
                <p:cNvPr id="36" name="CheckBox18">
                  <a:extLst>
                    <a:ext uri="{FF2B5EF4-FFF2-40B4-BE49-F238E27FC236}">
                      <a16:creationId xmlns:a16="http://schemas.microsoft.com/office/drawing/2014/main" id="{DF323D9F-493F-40B1-A893-0D833E57F60B}"/>
                    </a:ext>
                  </a:extLst>
                </p:cNvPr>
                <p:cNvPicPr>
                  <a:picLocks/>
                </p:cNvPicPr>
                <p:nvPr/>
              </p:nvPicPr>
              <p:blipFill>
                <a:blip r:embed="rId38"/>
                <a:stretch>
                  <a:fillRect/>
                </a:stretch>
              </p:blipFill>
              <p:spPr>
                <a:xfrm>
                  <a:off x="5247791" y="3232015"/>
                  <a:ext cx="151722" cy="125199"/>
                </a:xfrm>
                <a:prstGeom prst="rect">
                  <a:avLst/>
                </a:prstGeom>
              </p:spPr>
            </p:pic>
          </p:control>
        </mc:Fallback>
      </mc:AlternateContent>
      <mc:AlternateContent xmlns:mc="http://schemas.openxmlformats.org/markup-compatibility/2006">
        <mc:Choice xmlns:v="urn:schemas-microsoft-com:vml" Requires="v">
          <p:control r:id="rId19" imgW="152280" imgH="123840"/>
        </mc:Choice>
        <mc:Fallback>
          <p:control r:id="rId19" imgW="152280" imgH="123840">
            <p:pic>
              <p:nvPicPr>
                <p:cNvPr id="37" name="CheckBox19">
                  <a:extLst>
                    <a:ext uri="{FF2B5EF4-FFF2-40B4-BE49-F238E27FC236}">
                      <a16:creationId xmlns:a16="http://schemas.microsoft.com/office/drawing/2014/main" id="{D30C9B04-BDC9-4475-A185-8C07A0A5F396}"/>
                    </a:ext>
                  </a:extLst>
                </p:cNvPr>
                <p:cNvPicPr>
                  <a:picLocks/>
                </p:cNvPicPr>
                <p:nvPr/>
              </p:nvPicPr>
              <p:blipFill>
                <a:blip r:embed="rId42"/>
                <a:stretch>
                  <a:fillRect/>
                </a:stretch>
              </p:blipFill>
              <p:spPr>
                <a:xfrm>
                  <a:off x="5247791" y="3450184"/>
                  <a:ext cx="151722" cy="125199"/>
                </a:xfrm>
                <a:prstGeom prst="rect">
                  <a:avLst/>
                </a:prstGeom>
              </p:spPr>
            </p:pic>
          </p:control>
        </mc:Fallback>
      </mc:AlternateContent>
      <mc:AlternateContent xmlns:mc="http://schemas.openxmlformats.org/markup-compatibility/2006">
        <mc:Choice xmlns:v="urn:schemas-microsoft-com:vml" Requires="v">
          <p:control r:id="rId20" imgW="152280" imgH="123840"/>
        </mc:Choice>
        <mc:Fallback>
          <p:control r:id="rId20" imgW="152280" imgH="123840">
            <p:pic>
              <p:nvPicPr>
                <p:cNvPr id="38" name="CheckBox20">
                  <a:extLst>
                    <a:ext uri="{FF2B5EF4-FFF2-40B4-BE49-F238E27FC236}">
                      <a16:creationId xmlns:a16="http://schemas.microsoft.com/office/drawing/2014/main" id="{416D79BE-A46D-4EBD-A170-F93CEF43CD1A}"/>
                    </a:ext>
                  </a:extLst>
                </p:cNvPr>
                <p:cNvPicPr>
                  <a:picLocks/>
                </p:cNvPicPr>
                <p:nvPr/>
              </p:nvPicPr>
              <p:blipFill>
                <a:blip r:embed="rId38"/>
                <a:stretch>
                  <a:fillRect/>
                </a:stretch>
              </p:blipFill>
              <p:spPr>
                <a:xfrm>
                  <a:off x="5247650" y="3675858"/>
                  <a:ext cx="151722" cy="125199"/>
                </a:xfrm>
                <a:prstGeom prst="rect">
                  <a:avLst/>
                </a:prstGeom>
              </p:spPr>
            </p:pic>
          </p:control>
        </mc:Fallback>
      </mc:AlternateContent>
      <mc:AlternateContent xmlns:mc="http://schemas.openxmlformats.org/markup-compatibility/2006">
        <mc:Choice xmlns:v="urn:schemas-microsoft-com:vml" Requires="v">
          <p:control r:id="rId21" imgW="152280" imgH="123840"/>
        </mc:Choice>
        <mc:Fallback>
          <p:control r:id="rId21" imgW="152280" imgH="123840">
            <p:pic>
              <p:nvPicPr>
                <p:cNvPr id="39" name="CheckBox21">
                  <a:extLst>
                    <a:ext uri="{FF2B5EF4-FFF2-40B4-BE49-F238E27FC236}">
                      <a16:creationId xmlns:a16="http://schemas.microsoft.com/office/drawing/2014/main" id="{AB61F88B-4261-47A4-B53E-F54739A817F7}"/>
                    </a:ext>
                  </a:extLst>
                </p:cNvPr>
                <p:cNvPicPr>
                  <a:picLocks/>
                </p:cNvPicPr>
                <p:nvPr/>
              </p:nvPicPr>
              <p:blipFill>
                <a:blip r:embed="rId43"/>
                <a:stretch>
                  <a:fillRect/>
                </a:stretch>
              </p:blipFill>
              <p:spPr>
                <a:xfrm>
                  <a:off x="5243293" y="4104859"/>
                  <a:ext cx="151722" cy="125199"/>
                </a:xfrm>
                <a:prstGeom prst="rect">
                  <a:avLst/>
                </a:prstGeom>
              </p:spPr>
            </p:pic>
          </p:control>
        </mc:Fallback>
      </mc:AlternateContent>
      <mc:AlternateContent xmlns:mc="http://schemas.openxmlformats.org/markup-compatibility/2006">
        <mc:Choice xmlns:v="urn:schemas-microsoft-com:vml" Requires="v">
          <p:control r:id="rId22" imgW="152280" imgH="123840"/>
        </mc:Choice>
        <mc:Fallback>
          <p:control r:id="rId22" imgW="152280" imgH="123840">
            <p:pic>
              <p:nvPicPr>
                <p:cNvPr id="40" name="CheckBox22">
                  <a:extLst>
                    <a:ext uri="{FF2B5EF4-FFF2-40B4-BE49-F238E27FC236}">
                      <a16:creationId xmlns:a16="http://schemas.microsoft.com/office/drawing/2014/main" id="{02BC0AC6-D342-46D5-91D3-01B370C0250B}"/>
                    </a:ext>
                  </a:extLst>
                </p:cNvPr>
                <p:cNvPicPr>
                  <a:picLocks/>
                </p:cNvPicPr>
                <p:nvPr/>
              </p:nvPicPr>
              <p:blipFill>
                <a:blip r:embed="rId38"/>
                <a:stretch>
                  <a:fillRect/>
                </a:stretch>
              </p:blipFill>
              <p:spPr>
                <a:xfrm>
                  <a:off x="5243293" y="3895360"/>
                  <a:ext cx="151722" cy="125199"/>
                </a:xfrm>
                <a:prstGeom prst="rect">
                  <a:avLst/>
                </a:prstGeom>
              </p:spPr>
            </p:pic>
          </p:control>
        </mc:Fallback>
      </mc:AlternateContent>
      <mc:AlternateContent xmlns:mc="http://schemas.openxmlformats.org/markup-compatibility/2006">
        <mc:Choice xmlns:v="urn:schemas-microsoft-com:vml" Requires="v">
          <p:control r:id="rId23" imgW="152280" imgH="123840"/>
        </mc:Choice>
        <mc:Fallback>
          <p:control r:id="rId23" imgW="152280" imgH="123840">
            <p:pic>
              <p:nvPicPr>
                <p:cNvPr id="41" name="CheckBox23">
                  <a:extLst>
                    <a:ext uri="{FF2B5EF4-FFF2-40B4-BE49-F238E27FC236}">
                      <a16:creationId xmlns:a16="http://schemas.microsoft.com/office/drawing/2014/main" id="{F1402FA0-7535-4D0F-A685-44B31D57186F}"/>
                    </a:ext>
                  </a:extLst>
                </p:cNvPr>
                <p:cNvPicPr>
                  <a:picLocks/>
                </p:cNvPicPr>
                <p:nvPr/>
              </p:nvPicPr>
              <p:blipFill>
                <a:blip r:embed="rId44"/>
                <a:stretch>
                  <a:fillRect/>
                </a:stretch>
              </p:blipFill>
              <p:spPr>
                <a:xfrm>
                  <a:off x="625716" y="4844773"/>
                  <a:ext cx="151722" cy="125199"/>
                </a:xfrm>
                <a:prstGeom prst="rect">
                  <a:avLst/>
                </a:prstGeom>
              </p:spPr>
            </p:pic>
          </p:control>
        </mc:Fallback>
      </mc:AlternateContent>
      <mc:AlternateContent xmlns:mc="http://schemas.openxmlformats.org/markup-compatibility/2006">
        <mc:Choice xmlns:v="urn:schemas-microsoft-com:vml" Requires="v">
          <p:control r:id="rId24" imgW="152280" imgH="123840"/>
        </mc:Choice>
        <mc:Fallback>
          <p:control r:id="rId24" imgW="152280" imgH="123840">
            <p:pic>
              <p:nvPicPr>
                <p:cNvPr id="42" name="CheckBox24">
                  <a:extLst>
                    <a:ext uri="{FF2B5EF4-FFF2-40B4-BE49-F238E27FC236}">
                      <a16:creationId xmlns:a16="http://schemas.microsoft.com/office/drawing/2014/main" id="{4704BF67-38BF-45F5-97A9-2DBD9C23A8DC}"/>
                    </a:ext>
                  </a:extLst>
                </p:cNvPr>
                <p:cNvPicPr>
                  <a:picLocks/>
                </p:cNvPicPr>
                <p:nvPr/>
              </p:nvPicPr>
              <p:blipFill>
                <a:blip r:embed="rId38"/>
                <a:stretch>
                  <a:fillRect/>
                </a:stretch>
              </p:blipFill>
              <p:spPr>
                <a:xfrm>
                  <a:off x="625716" y="5064275"/>
                  <a:ext cx="151722" cy="125199"/>
                </a:xfrm>
                <a:prstGeom prst="rect">
                  <a:avLst/>
                </a:prstGeom>
              </p:spPr>
            </p:pic>
          </p:control>
        </mc:Fallback>
      </mc:AlternateContent>
      <mc:AlternateContent xmlns:mc="http://schemas.openxmlformats.org/markup-compatibility/2006">
        <mc:Choice xmlns:v="urn:schemas-microsoft-com:vml" Requires="v">
          <p:control r:id="rId25" imgW="152280" imgH="123840"/>
        </mc:Choice>
        <mc:Fallback>
          <p:control r:id="rId25" imgW="152280" imgH="123840">
            <p:pic>
              <p:nvPicPr>
                <p:cNvPr id="43" name="CheckBox25">
                  <a:extLst>
                    <a:ext uri="{FF2B5EF4-FFF2-40B4-BE49-F238E27FC236}">
                      <a16:creationId xmlns:a16="http://schemas.microsoft.com/office/drawing/2014/main" id="{CE2C3F6F-320B-42E1-BE50-DFBFF4F3EAD1}"/>
                    </a:ext>
                  </a:extLst>
                </p:cNvPr>
                <p:cNvPicPr>
                  <a:picLocks/>
                </p:cNvPicPr>
                <p:nvPr/>
              </p:nvPicPr>
              <p:blipFill>
                <a:blip r:embed="rId45"/>
                <a:stretch>
                  <a:fillRect/>
                </a:stretch>
              </p:blipFill>
              <p:spPr>
                <a:xfrm>
                  <a:off x="625716" y="5280684"/>
                  <a:ext cx="151722" cy="125199"/>
                </a:xfrm>
                <a:prstGeom prst="rect">
                  <a:avLst/>
                </a:prstGeom>
              </p:spPr>
            </p:pic>
          </p:control>
        </mc:Fallback>
      </mc:AlternateContent>
      <mc:AlternateContent xmlns:mc="http://schemas.openxmlformats.org/markup-compatibility/2006">
        <mc:Choice xmlns:v="urn:schemas-microsoft-com:vml" Requires="v">
          <p:control r:id="rId26" imgW="152280" imgH="123840"/>
        </mc:Choice>
        <mc:Fallback>
          <p:control r:id="rId26" imgW="152280" imgH="123840">
            <p:pic>
              <p:nvPicPr>
                <p:cNvPr id="44" name="CheckBox26">
                  <a:extLst>
                    <a:ext uri="{FF2B5EF4-FFF2-40B4-BE49-F238E27FC236}">
                      <a16:creationId xmlns:a16="http://schemas.microsoft.com/office/drawing/2014/main" id="{F77281EA-4904-4885-B736-2D566CC0006E}"/>
                    </a:ext>
                  </a:extLst>
                </p:cNvPr>
                <p:cNvPicPr>
                  <a:picLocks/>
                </p:cNvPicPr>
                <p:nvPr/>
              </p:nvPicPr>
              <p:blipFill>
                <a:blip r:embed="rId38"/>
                <a:stretch>
                  <a:fillRect/>
                </a:stretch>
              </p:blipFill>
              <p:spPr>
                <a:xfrm>
                  <a:off x="625716" y="5497093"/>
                  <a:ext cx="151722" cy="125199"/>
                </a:xfrm>
                <a:prstGeom prst="rect">
                  <a:avLst/>
                </a:prstGeom>
              </p:spPr>
            </p:pic>
          </p:control>
        </mc:Fallback>
      </mc:AlternateContent>
    </p:controls>
    <p:extLst>
      <p:ext uri="{BB962C8B-B14F-4D97-AF65-F5344CB8AC3E}">
        <p14:creationId xmlns:p14="http://schemas.microsoft.com/office/powerpoint/2010/main" val="1764326601"/>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9" name="Textfeld 8"/>
          <p:cNvSpPr txBox="1"/>
          <p:nvPr/>
        </p:nvSpPr>
        <p:spPr>
          <a:xfrm>
            <a:off x="397312" y="219059"/>
            <a:ext cx="3719744" cy="523220"/>
          </a:xfrm>
          <a:prstGeom prst="rect">
            <a:avLst/>
          </a:prstGeom>
          <a:noFill/>
        </p:spPr>
        <p:txBody>
          <a:bodyPr wrap="square" rtlCol="0">
            <a:spAutoFit/>
          </a:bodyPr>
          <a:lstStyle/>
          <a:p>
            <a:r>
              <a:rPr lang="de-DE" sz="2800" dirty="0">
                <a:solidFill>
                  <a:srgbClr val="C00000"/>
                </a:solidFill>
              </a:rPr>
              <a:t>Checkliste </a:t>
            </a: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cxnSp>
        <p:nvCxnSpPr>
          <p:cNvPr id="14" name="Gerader Verbinder 13">
            <a:extLst>
              <a:ext uri="{FF2B5EF4-FFF2-40B4-BE49-F238E27FC236}">
                <a16:creationId xmlns:a16="http://schemas.microsoft.com/office/drawing/2014/main" id="{138F7D2F-EA2F-4081-8E59-CFDBBCBF86D1}"/>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7" name="Textfeld 16">
            <a:extLst>
              <a:ext uri="{FF2B5EF4-FFF2-40B4-BE49-F238E27FC236}">
                <a16:creationId xmlns:a16="http://schemas.microsoft.com/office/drawing/2014/main" id="{E2E02202-C930-49F8-802A-08D007DCCDCF}"/>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D02F35DA-8E75-4591-B5B7-27213D50FFB5}"/>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elle 1">
            <a:extLst>
              <a:ext uri="{FF2B5EF4-FFF2-40B4-BE49-F238E27FC236}">
                <a16:creationId xmlns:a16="http://schemas.microsoft.com/office/drawing/2014/main" id="{20AE1A2B-6722-49A1-8D9C-DD2B9079CBAB}"/>
              </a:ext>
            </a:extLst>
          </p:cNvPr>
          <p:cNvGraphicFramePr>
            <a:graphicFrameLocks noGrp="1"/>
          </p:cNvGraphicFramePr>
          <p:nvPr>
            <p:extLst>
              <p:ext uri="{D42A27DB-BD31-4B8C-83A1-F6EECF244321}">
                <p14:modId xmlns:p14="http://schemas.microsoft.com/office/powerpoint/2010/main" val="2197402387"/>
              </p:ext>
            </p:extLst>
          </p:nvPr>
        </p:nvGraphicFramePr>
        <p:xfrm>
          <a:off x="498764" y="1267985"/>
          <a:ext cx="5460586" cy="4312920"/>
        </p:xfrm>
        <a:graphic>
          <a:graphicData uri="http://schemas.openxmlformats.org/drawingml/2006/table">
            <a:tbl>
              <a:tblPr firstRow="1" bandRow="1">
                <a:tableStyleId>{5C22544A-7EE6-4342-B048-85BDC9FD1C3A}</a:tableStyleId>
              </a:tblPr>
              <a:tblGrid>
                <a:gridCol w="2484581">
                  <a:extLst>
                    <a:ext uri="{9D8B030D-6E8A-4147-A177-3AD203B41FA5}">
                      <a16:colId xmlns:a16="http://schemas.microsoft.com/office/drawing/2014/main" val="3740456480"/>
                    </a:ext>
                  </a:extLst>
                </a:gridCol>
                <a:gridCol w="116840">
                  <a:extLst>
                    <a:ext uri="{9D8B030D-6E8A-4147-A177-3AD203B41FA5}">
                      <a16:colId xmlns:a16="http://schemas.microsoft.com/office/drawing/2014/main" val="1803612514"/>
                    </a:ext>
                  </a:extLst>
                </a:gridCol>
                <a:gridCol w="695960">
                  <a:extLst>
                    <a:ext uri="{9D8B030D-6E8A-4147-A177-3AD203B41FA5}">
                      <a16:colId xmlns:a16="http://schemas.microsoft.com/office/drawing/2014/main" val="2985804377"/>
                    </a:ext>
                  </a:extLst>
                </a:gridCol>
                <a:gridCol w="1253133">
                  <a:extLst>
                    <a:ext uri="{9D8B030D-6E8A-4147-A177-3AD203B41FA5}">
                      <a16:colId xmlns:a16="http://schemas.microsoft.com/office/drawing/2014/main" val="2923212302"/>
                    </a:ext>
                  </a:extLst>
                </a:gridCol>
                <a:gridCol w="910072">
                  <a:extLst>
                    <a:ext uri="{9D8B030D-6E8A-4147-A177-3AD203B41FA5}">
                      <a16:colId xmlns:a16="http://schemas.microsoft.com/office/drawing/2014/main" val="1890688992"/>
                    </a:ext>
                  </a:extLst>
                </a:gridCol>
              </a:tblGrid>
              <a:tr h="419236">
                <a:tc gridSpan="2">
                  <a:txBody>
                    <a:bodyPr/>
                    <a:lstStyle/>
                    <a:p>
                      <a:r>
                        <a:rPr lang="de-DE" sz="1200" b="0" dirty="0">
                          <a:solidFill>
                            <a:schemeClr val="tx1">
                              <a:lumMod val="75000"/>
                              <a:lumOff val="25000"/>
                            </a:schemeClr>
                          </a:solidFill>
                          <a:latin typeface="+mn-lt"/>
                        </a:rPr>
                        <a:t>Unterweisung Kollegium</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hMerge="1">
                  <a:txBody>
                    <a:bodyPr/>
                    <a:lstStyle/>
                    <a:p>
                      <a:pPr algn="ctr"/>
                      <a:endParaRPr lang="de-DE" sz="1200" b="0" dirty="0">
                        <a:solidFill>
                          <a:schemeClr val="tx1">
                            <a:lumMod val="75000"/>
                            <a:lumOff val="25000"/>
                          </a:schemeClr>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a:txBody>
                    <a:bodyPr/>
                    <a:lstStyle/>
                    <a:p>
                      <a:pPr algn="ctr"/>
                      <a:r>
                        <a:rPr lang="de-DE" sz="1200" b="0" dirty="0">
                          <a:solidFill>
                            <a:schemeClr val="tx1">
                              <a:lumMod val="75000"/>
                              <a:lumOff val="25000"/>
                            </a:schemeClr>
                          </a:solidFill>
                        </a:rPr>
                        <a:t>erledigt           ja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a:txBody>
                    <a:bodyPr/>
                    <a:lstStyle/>
                    <a:p>
                      <a:r>
                        <a:rPr lang="de-DE" sz="1200" b="0" dirty="0">
                          <a:solidFill>
                            <a:schemeClr val="tx1">
                              <a:lumMod val="75000"/>
                              <a:lumOff val="25000"/>
                            </a:schemeClr>
                          </a:solidFill>
                          <a:latin typeface="+mn-lt"/>
                        </a:rPr>
                        <a:t>Umsetzung durch</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a:txBody>
                    <a:bodyPr/>
                    <a:lstStyle/>
                    <a:p>
                      <a:r>
                        <a:rPr lang="de-DE" sz="1200" b="0" dirty="0">
                          <a:solidFill>
                            <a:schemeClr val="tx1">
                              <a:lumMod val="75000"/>
                              <a:lumOff val="25000"/>
                            </a:schemeClr>
                          </a:solidFill>
                          <a:latin typeface="+mn-lt"/>
                        </a:rPr>
                        <a:t>Umsetzung Termin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extLst>
                  <a:ext uri="{0D108BD9-81ED-4DB2-BD59-A6C34878D82A}">
                    <a16:rowId xmlns:a16="http://schemas.microsoft.com/office/drawing/2014/main" val="1006803773"/>
                  </a:ext>
                </a:extLst>
              </a:tr>
              <a:tr h="121837">
                <a:tc>
                  <a:txBody>
                    <a:bodyPr/>
                    <a:lstStyle/>
                    <a:p>
                      <a:endParaRPr lang="de-DE" sz="1100" dirty="0">
                        <a:solidFill>
                          <a:schemeClr val="tx1">
                            <a:lumMod val="75000"/>
                            <a:lumOff val="25000"/>
                          </a:schemeClr>
                        </a:solidFill>
                      </a:endParaRPr>
                    </a:p>
                  </a:txBody>
                  <a:tcPr marL="0" marR="0" marT="0" marB="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marL="0" marR="0" marT="0" marB="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marL="0" marR="0" marT="0" marB="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endParaRPr lang="de-DE" sz="1000" dirty="0">
                        <a:solidFill>
                          <a:schemeClr val="tx1">
                            <a:lumMod val="75000"/>
                            <a:lumOff val="25000"/>
                          </a:schemeClr>
                        </a:solidFill>
                      </a:endParaRPr>
                    </a:p>
                  </a:txBody>
                  <a:tcPr marL="0" marR="0" marT="0" marB="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marL="0" marR="0" marT="0" marB="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943525471"/>
                  </a:ext>
                </a:extLst>
              </a:tr>
              <a:tr h="252000">
                <a:tc gridSpan="2">
                  <a:txBody>
                    <a:bodyPr/>
                    <a:lstStyle/>
                    <a:p>
                      <a:r>
                        <a:rPr lang="de-DE" sz="1100" dirty="0">
                          <a:solidFill>
                            <a:schemeClr val="tx1">
                              <a:lumMod val="75000"/>
                              <a:lumOff val="25000"/>
                            </a:schemeClr>
                          </a:solidFill>
                        </a:rPr>
                        <a:t>Gefährdungsbeurteilungen</a:t>
                      </a:r>
                    </a:p>
                  </a:txBody>
                  <a:tcPr anchor="ctr">
                    <a:lnL w="12700" cmpd="sng">
                      <a:noFill/>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2221136947"/>
                  </a:ext>
                </a:extLst>
              </a:tr>
              <a:tr h="252000">
                <a:tc gridSpan="2">
                  <a:txBody>
                    <a:bodyPr/>
                    <a:lstStyle/>
                    <a:p>
                      <a:r>
                        <a:rPr lang="de-DE" sz="1100" dirty="0">
                          <a:solidFill>
                            <a:schemeClr val="tx1">
                              <a:lumMod val="75000"/>
                              <a:lumOff val="25000"/>
                            </a:schemeClr>
                          </a:solidFill>
                        </a:rPr>
                        <a:t>Krisenplan / Benennung Krisenteam</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marL="0" indent="0" algn="ctr">
                        <a:buNone/>
                      </a:pP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3212385096"/>
                  </a:ext>
                </a:extLst>
              </a:tr>
              <a:tr h="25200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100" dirty="0">
                          <a:solidFill>
                            <a:schemeClr val="tx1">
                              <a:lumMod val="75000"/>
                              <a:lumOff val="25000"/>
                            </a:schemeClr>
                          </a:solidFill>
                        </a:rPr>
                        <a:t>Brandschutz / Gefahrenlage</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SiBe</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marL="0" indent="0" algn="ctr">
                        <a:buNone/>
                      </a:pP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953651985"/>
                  </a:ext>
                </a:extLst>
              </a:tr>
              <a:tr h="252000">
                <a:tc gridSpan="2">
                  <a:txBody>
                    <a:bodyPr/>
                    <a:lstStyle/>
                    <a:p>
                      <a:r>
                        <a:rPr lang="de-DE" sz="1100" dirty="0">
                          <a:solidFill>
                            <a:schemeClr val="tx1">
                              <a:lumMod val="75000"/>
                              <a:lumOff val="25000"/>
                            </a:schemeClr>
                          </a:solidFill>
                        </a:rPr>
                        <a:t>Hygieneplan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831535463"/>
                  </a:ext>
                </a:extLst>
              </a:tr>
              <a:tr h="252000">
                <a:tc gridSpan="2">
                  <a:txBody>
                    <a:bodyPr/>
                    <a:lstStyle/>
                    <a:p>
                      <a:r>
                        <a:rPr lang="de-DE" sz="1100" dirty="0">
                          <a:solidFill>
                            <a:schemeClr val="tx1">
                              <a:lumMod val="75000"/>
                              <a:lumOff val="25000"/>
                            </a:schemeClr>
                          </a:solidFill>
                        </a:rPr>
                        <a:t>Meldepflichtige Krankheiten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367061434"/>
                  </a:ext>
                </a:extLst>
              </a:tr>
              <a:tr h="252000">
                <a:tc gridSpan="2">
                  <a:txBody>
                    <a:bodyPr/>
                    <a:lstStyle/>
                    <a:p>
                      <a:r>
                        <a:rPr lang="de-DE" sz="1100" dirty="0">
                          <a:solidFill>
                            <a:schemeClr val="tx1">
                              <a:lumMod val="75000"/>
                              <a:lumOff val="25000"/>
                            </a:schemeClr>
                          </a:solidFill>
                        </a:rPr>
                        <a:t>Benennung von     </a:t>
                      </a:r>
                      <a:r>
                        <a:rPr lang="de-DE" sz="1100" dirty="0" err="1">
                          <a:solidFill>
                            <a:schemeClr val="tx1">
                              <a:lumMod val="75000"/>
                              <a:lumOff val="25000"/>
                            </a:schemeClr>
                          </a:solidFill>
                        </a:rPr>
                        <a:t>Fachschaftsvorsitzenden</a:t>
                      </a:r>
                      <a:endParaRPr lang="de-DE" sz="1100" dirty="0">
                        <a:solidFill>
                          <a:schemeClr val="tx1">
                            <a:lumMod val="75000"/>
                            <a:lumOff val="25000"/>
                          </a:schemeClr>
                        </a:solidFill>
                      </a:endParaRP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FSV</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011046247"/>
                  </a:ext>
                </a:extLst>
              </a:tr>
              <a:tr h="25200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100" dirty="0">
                          <a:solidFill>
                            <a:schemeClr val="tx1">
                              <a:lumMod val="75000"/>
                              <a:lumOff val="25000"/>
                            </a:schemeClr>
                          </a:solidFill>
                        </a:rPr>
                        <a:t>Bestellung von Ersthelfern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Ersthelfer</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2130132787"/>
                  </a:ext>
                </a:extLst>
              </a:tr>
              <a:tr h="252000">
                <a:tc gridSpan="2">
                  <a:txBody>
                    <a:bodyPr/>
                    <a:lstStyle/>
                    <a:p>
                      <a:r>
                        <a:rPr lang="de-DE" sz="1100" dirty="0">
                          <a:solidFill>
                            <a:schemeClr val="tx1">
                              <a:lumMod val="75000"/>
                              <a:lumOff val="25000"/>
                            </a:schemeClr>
                          </a:solidFill>
                        </a:rPr>
                        <a:t>Bestellung eines      Sicherheitsbeauftragten  </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SiBe</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3869410047"/>
                  </a:ext>
                </a:extLst>
              </a:tr>
              <a:tr h="252000">
                <a:tc gridSpan="2">
                  <a:txBody>
                    <a:bodyPr/>
                    <a:lstStyle/>
                    <a:p>
                      <a:r>
                        <a:rPr lang="de-DE" sz="1100" dirty="0">
                          <a:solidFill>
                            <a:schemeClr val="tx1">
                              <a:lumMod val="75000"/>
                              <a:lumOff val="25000"/>
                            </a:schemeClr>
                          </a:solidFill>
                        </a:rPr>
                        <a:t>Bestellung von      Brandschutzbeauftragten </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BSB</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4035023803"/>
                  </a:ext>
                </a:extLst>
              </a:tr>
              <a:tr h="252000">
                <a:tc gridSpan="2">
                  <a:txBody>
                    <a:bodyPr/>
                    <a:lstStyle/>
                    <a:p>
                      <a:r>
                        <a:rPr lang="de-DE" sz="1100" dirty="0">
                          <a:solidFill>
                            <a:schemeClr val="tx1">
                              <a:lumMod val="75000"/>
                              <a:lumOff val="25000"/>
                            </a:schemeClr>
                          </a:solidFill>
                        </a:rPr>
                        <a:t>Bestellung von        Gefahrstoffbeauftragten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GSM</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3559617809"/>
                  </a:ext>
                </a:extLst>
              </a:tr>
              <a:tr h="252000">
                <a:tc gridSpan="2">
                  <a:txBody>
                    <a:bodyPr/>
                    <a:lstStyle/>
                    <a:p>
                      <a:r>
                        <a:rPr lang="de-DE" sz="1100" dirty="0">
                          <a:solidFill>
                            <a:schemeClr val="tx1">
                              <a:lumMod val="75000"/>
                              <a:lumOff val="25000"/>
                            </a:schemeClr>
                          </a:solidFill>
                        </a:rPr>
                        <a:t>Bestellung von Strahlenschutzbeauftragten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l"/>
                      <a:r>
                        <a:rPr lang="de-DE" sz="1000" dirty="0">
                          <a:solidFill>
                            <a:schemeClr val="tx1">
                              <a:lumMod val="75000"/>
                              <a:lumOff val="25000"/>
                            </a:schemeClr>
                          </a:solidFill>
                        </a:rPr>
                        <a:t>SL, SSB</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1. GLK</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937589351"/>
                  </a:ext>
                </a:extLst>
              </a:tr>
            </a:tbl>
          </a:graphicData>
        </a:graphic>
      </p:graphicFrame>
      <p:graphicFrame>
        <p:nvGraphicFramePr>
          <p:cNvPr id="68" name="Tabelle 67">
            <a:extLst>
              <a:ext uri="{FF2B5EF4-FFF2-40B4-BE49-F238E27FC236}">
                <a16:creationId xmlns:a16="http://schemas.microsoft.com/office/drawing/2014/main" id="{0AACE80D-937C-428C-BFC3-E5948C462E64}"/>
              </a:ext>
            </a:extLst>
          </p:cNvPr>
          <p:cNvGraphicFramePr>
            <a:graphicFrameLocks noGrp="1"/>
          </p:cNvGraphicFramePr>
          <p:nvPr>
            <p:extLst>
              <p:ext uri="{D42A27DB-BD31-4B8C-83A1-F6EECF244321}">
                <p14:modId xmlns:p14="http://schemas.microsoft.com/office/powerpoint/2010/main" val="1925771840"/>
              </p:ext>
            </p:extLst>
          </p:nvPr>
        </p:nvGraphicFramePr>
        <p:xfrm>
          <a:off x="6197668" y="1267985"/>
          <a:ext cx="5408977" cy="4069080"/>
        </p:xfrm>
        <a:graphic>
          <a:graphicData uri="http://schemas.openxmlformats.org/drawingml/2006/table">
            <a:tbl>
              <a:tblPr firstRow="1" bandRow="1">
                <a:tableStyleId>{5C22544A-7EE6-4342-B048-85BDC9FD1C3A}</a:tableStyleId>
              </a:tblPr>
              <a:tblGrid>
                <a:gridCol w="2440305">
                  <a:extLst>
                    <a:ext uri="{9D8B030D-6E8A-4147-A177-3AD203B41FA5}">
                      <a16:colId xmlns:a16="http://schemas.microsoft.com/office/drawing/2014/main" val="3740456480"/>
                    </a:ext>
                  </a:extLst>
                </a:gridCol>
                <a:gridCol w="116840">
                  <a:extLst>
                    <a:ext uri="{9D8B030D-6E8A-4147-A177-3AD203B41FA5}">
                      <a16:colId xmlns:a16="http://schemas.microsoft.com/office/drawing/2014/main" val="1803612514"/>
                    </a:ext>
                  </a:extLst>
                </a:gridCol>
                <a:gridCol w="714651">
                  <a:extLst>
                    <a:ext uri="{9D8B030D-6E8A-4147-A177-3AD203B41FA5}">
                      <a16:colId xmlns:a16="http://schemas.microsoft.com/office/drawing/2014/main" val="2985804377"/>
                    </a:ext>
                  </a:extLst>
                </a:gridCol>
                <a:gridCol w="1227109">
                  <a:extLst>
                    <a:ext uri="{9D8B030D-6E8A-4147-A177-3AD203B41FA5}">
                      <a16:colId xmlns:a16="http://schemas.microsoft.com/office/drawing/2014/main" val="2923212302"/>
                    </a:ext>
                  </a:extLst>
                </a:gridCol>
                <a:gridCol w="910072">
                  <a:extLst>
                    <a:ext uri="{9D8B030D-6E8A-4147-A177-3AD203B41FA5}">
                      <a16:colId xmlns:a16="http://schemas.microsoft.com/office/drawing/2014/main" val="1890688992"/>
                    </a:ext>
                  </a:extLst>
                </a:gridCol>
              </a:tblGrid>
              <a:tr h="449197">
                <a:tc gridSpan="2">
                  <a:txBody>
                    <a:bodyPr/>
                    <a:lstStyle/>
                    <a:p>
                      <a:r>
                        <a:rPr lang="de-DE" sz="1200" b="0" dirty="0">
                          <a:solidFill>
                            <a:schemeClr val="tx1">
                              <a:lumMod val="75000"/>
                              <a:lumOff val="25000"/>
                            </a:schemeClr>
                          </a:solidFill>
                          <a:latin typeface="+mn-lt"/>
                        </a:rPr>
                        <a:t>Regelmäßige Durchführung</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hMerge="1">
                  <a:txBody>
                    <a:bodyPr/>
                    <a:lstStyle/>
                    <a:p>
                      <a:pPr algn="ctr"/>
                      <a:endParaRPr lang="de-DE" sz="1200" b="0" dirty="0">
                        <a:solidFill>
                          <a:schemeClr val="tx1">
                            <a:lumMod val="75000"/>
                            <a:lumOff val="25000"/>
                          </a:schemeClr>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a:txBody>
                    <a:bodyPr/>
                    <a:lstStyle/>
                    <a:p>
                      <a:pPr algn="ctr"/>
                      <a:r>
                        <a:rPr lang="de-DE" sz="1200" b="0" dirty="0">
                          <a:solidFill>
                            <a:schemeClr val="tx1">
                              <a:lumMod val="75000"/>
                              <a:lumOff val="25000"/>
                            </a:schemeClr>
                          </a:solidFill>
                        </a:rPr>
                        <a:t>erledigt           ja</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a:txBody>
                    <a:bodyPr/>
                    <a:lstStyle/>
                    <a:p>
                      <a:r>
                        <a:rPr lang="de-DE" sz="1200" b="0" dirty="0">
                          <a:solidFill>
                            <a:schemeClr val="tx1">
                              <a:lumMod val="75000"/>
                              <a:lumOff val="25000"/>
                            </a:schemeClr>
                          </a:solidFill>
                          <a:latin typeface="+mn-lt"/>
                        </a:rPr>
                        <a:t>Umsetzung durch</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tc>
                  <a:txBody>
                    <a:bodyPr/>
                    <a:lstStyle/>
                    <a:p>
                      <a:r>
                        <a:rPr lang="de-DE" sz="1200" b="0" dirty="0">
                          <a:solidFill>
                            <a:schemeClr val="tx1">
                              <a:lumMod val="75000"/>
                              <a:lumOff val="25000"/>
                            </a:schemeClr>
                          </a:solidFill>
                          <a:latin typeface="+mn-lt"/>
                        </a:rPr>
                        <a:t>Umsetzung   Termin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E2D4D4"/>
                    </a:solidFill>
                  </a:tcPr>
                </a:tc>
                <a:extLst>
                  <a:ext uri="{0D108BD9-81ED-4DB2-BD59-A6C34878D82A}">
                    <a16:rowId xmlns:a16="http://schemas.microsoft.com/office/drawing/2014/main" val="1006803773"/>
                  </a:ext>
                </a:extLst>
              </a:tr>
              <a:tr h="121837">
                <a:tc>
                  <a:txBody>
                    <a:bodyPr/>
                    <a:lstStyle/>
                    <a:p>
                      <a:endParaRPr lang="de-DE" sz="100" dirty="0">
                        <a:solidFill>
                          <a:schemeClr val="tx1">
                            <a:lumMod val="75000"/>
                            <a:lumOff val="25000"/>
                          </a:schemeClr>
                        </a:solidFill>
                      </a:endParaRPr>
                    </a:p>
                  </a:txBody>
                  <a:tcPr marL="0" marR="0" marT="0" marB="0" anchor="ctr">
                    <a:lnL w="12700" cmpd="sng">
                      <a:noFill/>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marL="0" marR="0" marT="0" marB="0" anchor="ctr">
                    <a:lnL w="12700" cap="flat" cmpd="sng" algn="ctr">
                      <a:noFill/>
                      <a:prstDash val="solid"/>
                      <a:round/>
                      <a:headEnd type="none" w="med" len="med"/>
                      <a:tailEnd type="none" w="med" len="med"/>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943525471"/>
                  </a:ext>
                </a:extLst>
              </a:tr>
              <a:tr h="252000">
                <a:tc gridSpan="2">
                  <a:txBody>
                    <a:bodyPr/>
                    <a:lstStyle/>
                    <a:p>
                      <a:r>
                        <a:rPr lang="de-DE" sz="1100" dirty="0">
                          <a:solidFill>
                            <a:schemeClr val="tx1">
                              <a:lumMod val="75000"/>
                              <a:lumOff val="25000"/>
                            </a:schemeClr>
                          </a:solidFill>
                        </a:rPr>
                        <a:t>Tagung Krisenteamsitzung</a:t>
                      </a:r>
                    </a:p>
                  </a:txBody>
                  <a:tcPr anchor="ctr">
                    <a:lnL w="12700" cmpd="sng">
                      <a:noFill/>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00" dirty="0">
                          <a:solidFill>
                            <a:schemeClr val="tx1">
                              <a:lumMod val="75000"/>
                              <a:lumOff val="25000"/>
                            </a:schemeClr>
                          </a:solidFill>
                        </a:rPr>
                        <a:t>SL, SiBe, HM</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50" dirty="0">
                          <a:solidFill>
                            <a:schemeClr val="tx1">
                              <a:lumMod val="75000"/>
                              <a:lumOff val="25000"/>
                            </a:schemeClr>
                          </a:solidFill>
                        </a:rPr>
                        <a:t>bis Herbst</a:t>
                      </a:r>
                    </a:p>
                  </a:txBody>
                  <a:tcPr anchor="ctr">
                    <a:lnL w="12700" cap="flat" cmpd="sng" algn="ctr">
                      <a:solidFill>
                        <a:srgbClr val="E0CBC7"/>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2221136947"/>
                  </a:ext>
                </a:extLst>
              </a:tr>
              <a:tr h="252000">
                <a:tc gridSpan="2">
                  <a:txBody>
                    <a:bodyPr/>
                    <a:lstStyle/>
                    <a:p>
                      <a:r>
                        <a:rPr lang="de-DE" sz="1100" dirty="0">
                          <a:solidFill>
                            <a:schemeClr val="tx1">
                              <a:lumMod val="75000"/>
                              <a:lumOff val="25000"/>
                            </a:schemeClr>
                          </a:solidFill>
                        </a:rPr>
                        <a:t>Alarmübung (Brandfall)</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r>
                        <a:rPr lang="de-DE" sz="1000" dirty="0">
                          <a:solidFill>
                            <a:schemeClr val="tx1">
                              <a:lumMod val="75000"/>
                              <a:lumOff val="25000"/>
                            </a:schemeClr>
                          </a:solidFill>
                        </a:rPr>
                        <a:t>SL, SiBe, HM</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marL="0" indent="0" algn="ctr">
                        <a:buNone/>
                      </a:pPr>
                      <a:r>
                        <a:rPr lang="de-DE" sz="1050" dirty="0">
                          <a:solidFill>
                            <a:schemeClr val="tx1">
                              <a:lumMod val="75000"/>
                              <a:lumOff val="25000"/>
                            </a:schemeClr>
                          </a:solidFill>
                        </a:rPr>
                        <a:t>bis Herbst</a:t>
                      </a: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3212385096"/>
                  </a:ext>
                </a:extLst>
              </a:tr>
              <a:tr h="252000">
                <a:tc gridSpan="2">
                  <a:txBody>
                    <a:bodyPr/>
                    <a:lstStyle/>
                    <a:p>
                      <a:r>
                        <a:rPr lang="de-DE" sz="1100" dirty="0">
                          <a:solidFill>
                            <a:schemeClr val="tx1">
                              <a:lumMod val="75000"/>
                              <a:lumOff val="25000"/>
                            </a:schemeClr>
                          </a:solidFill>
                        </a:rPr>
                        <a:t>Sicherheitstechnische Begehung</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000" dirty="0">
                          <a:solidFill>
                            <a:schemeClr val="tx1">
                              <a:lumMod val="75000"/>
                              <a:lumOff val="25000"/>
                            </a:schemeClr>
                          </a:solidFill>
                        </a:rPr>
                        <a:t>SL, SiBe, HM</a:t>
                      </a: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marL="0" indent="0" algn="ctr">
                        <a:buNone/>
                      </a:pP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953651985"/>
                  </a:ext>
                </a:extLst>
              </a:tr>
              <a:tr h="252000">
                <a:tc gridSpan="2">
                  <a:txBody>
                    <a:bodyPr/>
                    <a:lstStyle/>
                    <a:p>
                      <a:r>
                        <a:rPr lang="de-DE" sz="1100" dirty="0">
                          <a:solidFill>
                            <a:schemeClr val="tx1">
                              <a:lumMod val="75000"/>
                              <a:lumOff val="25000"/>
                            </a:schemeClr>
                          </a:solidFill>
                        </a:rPr>
                        <a:t>Brandschutzbegehung,                       Überprüfung Brandschutzanlagen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831535463"/>
                  </a:ext>
                </a:extLst>
              </a:tr>
              <a:tr h="401218">
                <a:tc gridSpan="2">
                  <a:txBody>
                    <a:bodyPr/>
                    <a:lstStyle/>
                    <a:p>
                      <a:r>
                        <a:rPr lang="de-DE" sz="1100" dirty="0">
                          <a:solidFill>
                            <a:schemeClr val="tx1">
                              <a:lumMod val="75000"/>
                              <a:lumOff val="25000"/>
                            </a:schemeClr>
                          </a:solidFill>
                        </a:rPr>
                        <a:t>Kontrolle Anlagen, Maschinen, Geräte, elektronische Betriebsmittel (allgemein)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367061434"/>
                  </a:ext>
                </a:extLst>
              </a:tr>
              <a:tr h="252000">
                <a:tc gridSpan="2">
                  <a:txBody>
                    <a:bodyPr/>
                    <a:lstStyle/>
                    <a:p>
                      <a:r>
                        <a:rPr lang="de-DE" sz="1100" dirty="0">
                          <a:solidFill>
                            <a:schemeClr val="tx1">
                              <a:lumMod val="75000"/>
                              <a:lumOff val="25000"/>
                            </a:schemeClr>
                          </a:solidFill>
                        </a:rPr>
                        <a:t>Maschinen-Check (Te-Maschinenraum)</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1011046247"/>
                  </a:ext>
                </a:extLst>
              </a:tr>
              <a:tr h="252000">
                <a:tc gridSpan="2">
                  <a:txBody>
                    <a:bodyPr/>
                    <a:lstStyle/>
                    <a:p>
                      <a:r>
                        <a:rPr lang="de-DE" sz="1100" dirty="0">
                          <a:solidFill>
                            <a:schemeClr val="tx1">
                              <a:lumMod val="75000"/>
                              <a:lumOff val="25000"/>
                            </a:schemeClr>
                          </a:solidFill>
                        </a:rPr>
                        <a:t>Werkzeugcheck (Technik)</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2519199142"/>
                  </a:ext>
                </a:extLst>
              </a:tr>
              <a:tr h="25200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100" dirty="0">
                          <a:solidFill>
                            <a:schemeClr val="tx1">
                              <a:lumMod val="75000"/>
                              <a:lumOff val="25000"/>
                            </a:schemeClr>
                          </a:solidFill>
                        </a:rPr>
                        <a:t>Gas-Check (Fachräume </a:t>
                      </a:r>
                      <a:r>
                        <a:rPr lang="de-DE" sz="1100" dirty="0" err="1">
                          <a:solidFill>
                            <a:schemeClr val="tx1">
                              <a:lumMod val="75000"/>
                              <a:lumOff val="25000"/>
                            </a:schemeClr>
                          </a:solidFill>
                        </a:rPr>
                        <a:t>Ch</a:t>
                      </a:r>
                      <a:r>
                        <a:rPr lang="de-DE" sz="1100" dirty="0">
                          <a:solidFill>
                            <a:schemeClr val="tx1">
                              <a:lumMod val="75000"/>
                              <a:lumOff val="25000"/>
                            </a:schemeClr>
                          </a:solidFill>
                        </a:rPr>
                        <a:t>, </a:t>
                      </a:r>
                      <a:r>
                        <a:rPr lang="de-DE" sz="1100" dirty="0" err="1">
                          <a:solidFill>
                            <a:schemeClr val="tx1">
                              <a:lumMod val="75000"/>
                              <a:lumOff val="25000"/>
                            </a:schemeClr>
                          </a:solidFill>
                        </a:rPr>
                        <a:t>Ph</a:t>
                      </a:r>
                      <a:r>
                        <a:rPr lang="de-DE" sz="1100" dirty="0">
                          <a:solidFill>
                            <a:schemeClr val="tx1">
                              <a:lumMod val="75000"/>
                              <a:lumOff val="25000"/>
                            </a:schemeClr>
                          </a:solidFill>
                        </a:rPr>
                        <a:t>, Bio)</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2130132787"/>
                  </a:ext>
                </a:extLst>
              </a:tr>
              <a:tr h="252000">
                <a:tc gridSpan="2">
                  <a:txBody>
                    <a:bodyPr/>
                    <a:lstStyle/>
                    <a:p>
                      <a:r>
                        <a:rPr lang="de-DE" sz="1100" dirty="0">
                          <a:solidFill>
                            <a:schemeClr val="tx1">
                              <a:lumMod val="75000"/>
                              <a:lumOff val="25000"/>
                            </a:schemeClr>
                          </a:solidFill>
                        </a:rPr>
                        <a:t>E-Check</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3869410047"/>
                  </a:ext>
                </a:extLst>
              </a:tr>
              <a:tr h="252000">
                <a:tc gridSpan="2">
                  <a:txBody>
                    <a:bodyPr/>
                    <a:lstStyle/>
                    <a:p>
                      <a:r>
                        <a:rPr lang="de-DE" sz="1100" dirty="0">
                          <a:solidFill>
                            <a:schemeClr val="tx1">
                              <a:lumMod val="75000"/>
                              <a:lumOff val="25000"/>
                            </a:schemeClr>
                          </a:solidFill>
                        </a:rPr>
                        <a:t>Turn- und Spielgeräte-Check</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4035023803"/>
                  </a:ext>
                </a:extLst>
              </a:tr>
              <a:tr h="252000">
                <a:tc gridSpan="2">
                  <a:txBody>
                    <a:bodyPr/>
                    <a:lstStyle/>
                    <a:p>
                      <a:r>
                        <a:rPr lang="de-DE" sz="1100" dirty="0">
                          <a:solidFill>
                            <a:schemeClr val="tx1">
                              <a:lumMod val="75000"/>
                              <a:lumOff val="25000"/>
                            </a:schemeClr>
                          </a:solidFill>
                        </a:rPr>
                        <a:t>Kontrolle Verbandkästen</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ap="flat" cmpd="sng" algn="ctr">
                      <a:solidFill>
                        <a:srgbClr val="E0CBC7"/>
                      </a:solidFill>
                      <a:prstDash val="solid"/>
                      <a:round/>
                      <a:headEnd type="none" w="med" len="med"/>
                      <a:tailEnd type="none" w="med" len="med"/>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3559617809"/>
                  </a:ext>
                </a:extLst>
              </a:tr>
              <a:tr h="252000">
                <a:tc gridSpan="2">
                  <a:txBody>
                    <a:bodyPr/>
                    <a:lstStyle/>
                    <a:p>
                      <a:r>
                        <a:rPr lang="de-DE" sz="1100" dirty="0">
                          <a:solidFill>
                            <a:schemeClr val="tx1">
                              <a:lumMod val="75000"/>
                              <a:lumOff val="25000"/>
                            </a:schemeClr>
                          </a:solidFill>
                        </a:rPr>
                        <a:t>Begehung des Schulgeländes</a:t>
                      </a:r>
                    </a:p>
                  </a:txBody>
                  <a:tcPr anchor="ctr">
                    <a:lnL w="12700" cmpd="sng">
                      <a:noFill/>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AFBF7"/>
                    </a:solidFill>
                  </a:tcPr>
                </a:tc>
                <a:tc hMerge="1">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AFBF7"/>
                    </a:solidFill>
                  </a:tcPr>
                </a:tc>
                <a:tc>
                  <a:txBody>
                    <a:bodyPr/>
                    <a:lstStyle/>
                    <a:p>
                      <a:pPr algn="ctr"/>
                      <a:endParaRPr lang="de-DE" sz="11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AFBF7"/>
                    </a:solidFill>
                  </a:tcPr>
                </a:tc>
                <a:tc>
                  <a:txBody>
                    <a:bodyPr/>
                    <a:lstStyle/>
                    <a:p>
                      <a:pPr algn="ctr"/>
                      <a:endParaRPr lang="de-DE" sz="100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ap="flat" cmpd="sng" algn="ctr">
                      <a:solidFill>
                        <a:srgbClr val="E0CBC7"/>
                      </a:solidFill>
                      <a:prstDash val="solid"/>
                      <a:round/>
                      <a:headEnd type="none" w="med" len="med"/>
                      <a:tailEnd type="none" w="med" len="med"/>
                    </a:lnR>
                    <a:lnT w="12700" cap="flat" cmpd="sng" algn="ctr">
                      <a:solidFill>
                        <a:srgbClr val="E0CBC7"/>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AFBF7"/>
                    </a:solidFill>
                  </a:tcPr>
                </a:tc>
                <a:tc>
                  <a:txBody>
                    <a:bodyPr/>
                    <a:lstStyle/>
                    <a:p>
                      <a:pPr algn="ctr"/>
                      <a:endParaRPr lang="de-DE" sz="1050" dirty="0">
                        <a:solidFill>
                          <a:schemeClr val="tx1">
                            <a:lumMod val="75000"/>
                            <a:lumOff val="25000"/>
                          </a:schemeClr>
                        </a:solidFill>
                      </a:endParaRPr>
                    </a:p>
                  </a:txBody>
                  <a:tcPr anchor="ctr">
                    <a:lnL w="12700" cap="flat" cmpd="sng" algn="ctr">
                      <a:solidFill>
                        <a:srgbClr val="E0CBC7"/>
                      </a:solidFill>
                      <a:prstDash val="solid"/>
                      <a:round/>
                      <a:headEnd type="none" w="med" len="med"/>
                      <a:tailEnd type="none" w="med" len="med"/>
                    </a:lnL>
                    <a:lnR w="12700" cmpd="sng">
                      <a:noFill/>
                    </a:lnR>
                    <a:lnT w="12700" cap="flat" cmpd="sng" algn="ctr">
                      <a:solidFill>
                        <a:srgbClr val="E0CBC7"/>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AFBF7"/>
                    </a:solidFill>
                  </a:tcPr>
                </a:tc>
                <a:extLst>
                  <a:ext uri="{0D108BD9-81ED-4DB2-BD59-A6C34878D82A}">
                    <a16:rowId xmlns:a16="http://schemas.microsoft.com/office/drawing/2014/main" val="937589351"/>
                  </a:ext>
                </a:extLst>
              </a:tr>
            </a:tbl>
          </a:graphicData>
        </a:graphic>
      </p:graphicFrame>
      <p:sp>
        <p:nvSpPr>
          <p:cNvPr id="5" name="Textfeld 4">
            <a:extLst>
              <a:ext uri="{FF2B5EF4-FFF2-40B4-BE49-F238E27FC236}">
                <a16:creationId xmlns:a16="http://schemas.microsoft.com/office/drawing/2014/main" id="{5A476A71-B5FF-451B-A333-B5A022E71C66}"/>
              </a:ext>
            </a:extLst>
          </p:cNvPr>
          <p:cNvSpPr txBox="1"/>
          <p:nvPr/>
        </p:nvSpPr>
        <p:spPr>
          <a:xfrm>
            <a:off x="397312" y="686218"/>
            <a:ext cx="1722268" cy="338554"/>
          </a:xfrm>
          <a:prstGeom prst="rect">
            <a:avLst/>
          </a:prstGeom>
          <a:noFill/>
        </p:spPr>
        <p:txBody>
          <a:bodyPr wrap="square" rtlCol="0">
            <a:spAutoFit/>
          </a:bodyPr>
          <a:lstStyle/>
          <a:p>
            <a:r>
              <a:rPr lang="de-DE" sz="1600" dirty="0">
                <a:solidFill>
                  <a:srgbClr val="C00000"/>
                </a:solidFill>
              </a:rPr>
              <a:t>Schuljahr 23/24</a:t>
            </a:r>
          </a:p>
        </p:txBody>
      </p:sp>
      <p:sp>
        <p:nvSpPr>
          <p:cNvPr id="106" name="Interaktive Schaltfläche: Zur Startseite wechseln 105">
            <a:hlinkClick r:id="rId26" action="ppaction://hlinksldjump" highlightClick="1"/>
            <a:extLst>
              <a:ext uri="{FF2B5EF4-FFF2-40B4-BE49-F238E27FC236}">
                <a16:creationId xmlns:a16="http://schemas.microsoft.com/office/drawing/2014/main" id="{0B042108-3CC4-44F8-AEE4-1E28297A0D16}"/>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Textfeld 2">
            <a:extLst>
              <a:ext uri="{FF2B5EF4-FFF2-40B4-BE49-F238E27FC236}">
                <a16:creationId xmlns:a16="http://schemas.microsoft.com/office/drawing/2014/main" id="{4E6503CF-B5A0-492A-BC24-90ED241E4D00}"/>
              </a:ext>
            </a:extLst>
          </p:cNvPr>
          <p:cNvSpPr txBox="1"/>
          <p:nvPr/>
        </p:nvSpPr>
        <p:spPr>
          <a:xfrm rot="20304265">
            <a:off x="10325587" y="5343288"/>
            <a:ext cx="1829713" cy="584775"/>
          </a:xfrm>
          <a:prstGeom prst="rect">
            <a:avLst/>
          </a:prstGeom>
          <a:noFill/>
        </p:spPr>
        <p:txBody>
          <a:bodyPr wrap="square" rtlCol="0">
            <a:spAutoFit/>
          </a:bodyPr>
          <a:lstStyle/>
          <a:p>
            <a:r>
              <a:rPr lang="de-DE" sz="800" dirty="0">
                <a:solidFill>
                  <a:srgbClr val="FF0000"/>
                </a:solidFill>
              </a:rPr>
              <a:t>Checkliste stellt keinen Anspruch auf Vollständigkeit!!! Sollten wesentliche Punkte fehlen, wenden Sie sich bitte an das Arbeitsschutzteam!</a:t>
            </a:r>
          </a:p>
        </p:txBody>
      </p:sp>
    </p:spTree>
    <p:controls>
      <mc:AlternateContent xmlns:mc="http://schemas.openxmlformats.org/markup-compatibility/2006">
        <mc:Choice xmlns:v="urn:schemas-microsoft-com:vml" Requires="v">
          <p:control r:id="rId1" imgW="133200" imgH="142920"/>
        </mc:Choice>
        <mc:Fallback>
          <p:control r:id="rId1" imgW="133200" imgH="142920">
            <p:pic>
              <p:nvPicPr>
                <p:cNvPr id="53" name="CheckBox14">
                  <a:extLst>
                    <a:ext uri="{FF2B5EF4-FFF2-40B4-BE49-F238E27FC236}">
                      <a16:creationId xmlns:a16="http://schemas.microsoft.com/office/drawing/2014/main" id="{4A62E7B8-7630-4A89-B454-93C65BD63C64}"/>
                    </a:ext>
                  </a:extLst>
                </p:cNvPr>
                <p:cNvPicPr>
                  <a:picLocks/>
                </p:cNvPicPr>
                <p:nvPr/>
              </p:nvPicPr>
              <p:blipFill>
                <a:blip r:embed="rId27"/>
                <a:stretch>
                  <a:fillRect/>
                </a:stretch>
              </p:blipFill>
              <p:spPr>
                <a:xfrm>
                  <a:off x="3374892" y="1915847"/>
                  <a:ext cx="131001" cy="138863"/>
                </a:xfrm>
                <a:prstGeom prst="rect">
                  <a:avLst/>
                </a:prstGeom>
              </p:spPr>
            </p:pic>
          </p:control>
        </mc:Fallback>
      </mc:AlternateContent>
      <mc:AlternateContent xmlns:mc="http://schemas.openxmlformats.org/markup-compatibility/2006">
        <mc:Choice xmlns:v="urn:schemas-microsoft-com:vml" Requires="v">
          <p:control r:id="rId2" imgW="133200" imgH="142920"/>
        </mc:Choice>
        <mc:Fallback>
          <p:control r:id="rId2" imgW="133200" imgH="142920">
            <p:pic>
              <p:nvPicPr>
                <p:cNvPr id="55" name="CheckBox16">
                  <a:extLst>
                    <a:ext uri="{FF2B5EF4-FFF2-40B4-BE49-F238E27FC236}">
                      <a16:creationId xmlns:a16="http://schemas.microsoft.com/office/drawing/2014/main" id="{225A19AA-D449-4945-86AE-1AB694CA7870}"/>
                    </a:ext>
                  </a:extLst>
                </p:cNvPr>
                <p:cNvPicPr>
                  <a:picLocks/>
                </p:cNvPicPr>
                <p:nvPr/>
              </p:nvPicPr>
              <p:blipFill>
                <a:blip r:embed="rId28"/>
                <a:stretch>
                  <a:fillRect/>
                </a:stretch>
              </p:blipFill>
              <p:spPr>
                <a:xfrm>
                  <a:off x="3374891" y="2218130"/>
                  <a:ext cx="131001" cy="138863"/>
                </a:xfrm>
                <a:prstGeom prst="rect">
                  <a:avLst/>
                </a:prstGeom>
              </p:spPr>
            </p:pic>
          </p:control>
        </mc:Fallback>
      </mc:AlternateContent>
      <mc:AlternateContent xmlns:mc="http://schemas.openxmlformats.org/markup-compatibility/2006">
        <mc:Choice xmlns:v="urn:schemas-microsoft-com:vml" Requires="v">
          <p:control r:id="rId3" imgW="133200" imgH="142920"/>
        </mc:Choice>
        <mc:Fallback>
          <p:control r:id="rId3" imgW="133200" imgH="142920">
            <p:pic>
              <p:nvPicPr>
                <p:cNvPr id="57" name="CheckBox18">
                  <a:extLst>
                    <a:ext uri="{FF2B5EF4-FFF2-40B4-BE49-F238E27FC236}">
                      <a16:creationId xmlns:a16="http://schemas.microsoft.com/office/drawing/2014/main" id="{7C45AAC4-41E4-412D-90D6-7D21DA0C91BE}"/>
                    </a:ext>
                  </a:extLst>
                </p:cNvPr>
                <p:cNvPicPr>
                  <a:picLocks/>
                </p:cNvPicPr>
                <p:nvPr/>
              </p:nvPicPr>
              <p:blipFill>
                <a:blip r:embed="rId29"/>
                <a:stretch>
                  <a:fillRect/>
                </a:stretch>
              </p:blipFill>
              <p:spPr>
                <a:xfrm>
                  <a:off x="3374890" y="2476227"/>
                  <a:ext cx="131001" cy="138863"/>
                </a:xfrm>
                <a:prstGeom prst="rect">
                  <a:avLst/>
                </a:prstGeom>
              </p:spPr>
            </p:pic>
          </p:control>
        </mc:Fallback>
      </mc:AlternateContent>
      <mc:AlternateContent xmlns:mc="http://schemas.openxmlformats.org/markup-compatibility/2006">
        <mc:Choice xmlns:v="urn:schemas-microsoft-com:vml" Requires="v">
          <p:control r:id="rId4" imgW="133200" imgH="142920"/>
        </mc:Choice>
        <mc:Fallback>
          <p:control r:id="rId4" imgW="133200" imgH="142920">
            <p:pic>
              <p:nvPicPr>
                <p:cNvPr id="59" name="CheckBox20">
                  <a:extLst>
                    <a:ext uri="{FF2B5EF4-FFF2-40B4-BE49-F238E27FC236}">
                      <a16:creationId xmlns:a16="http://schemas.microsoft.com/office/drawing/2014/main" id="{0A87C895-83F1-4532-968C-049360CEFB97}"/>
                    </a:ext>
                  </a:extLst>
                </p:cNvPr>
                <p:cNvPicPr>
                  <a:picLocks/>
                </p:cNvPicPr>
                <p:nvPr/>
              </p:nvPicPr>
              <p:blipFill>
                <a:blip r:embed="rId30"/>
                <a:stretch>
                  <a:fillRect/>
                </a:stretch>
              </p:blipFill>
              <p:spPr>
                <a:xfrm>
                  <a:off x="3374889" y="2734324"/>
                  <a:ext cx="131001" cy="138863"/>
                </a:xfrm>
                <a:prstGeom prst="rect">
                  <a:avLst/>
                </a:prstGeom>
              </p:spPr>
            </p:pic>
          </p:control>
        </mc:Fallback>
      </mc:AlternateContent>
      <mc:AlternateContent xmlns:mc="http://schemas.openxmlformats.org/markup-compatibility/2006">
        <mc:Choice xmlns:v="urn:schemas-microsoft-com:vml" Requires="v">
          <p:control r:id="rId5" imgW="133200" imgH="142920"/>
        </mc:Choice>
        <mc:Fallback>
          <p:control r:id="rId5" imgW="133200" imgH="142920">
            <p:pic>
              <p:nvPicPr>
                <p:cNvPr id="61" name="CheckBox22">
                  <a:extLst>
                    <a:ext uri="{FF2B5EF4-FFF2-40B4-BE49-F238E27FC236}">
                      <a16:creationId xmlns:a16="http://schemas.microsoft.com/office/drawing/2014/main" id="{8612D346-FC5A-4A86-8499-29D17CC21C5E}"/>
                    </a:ext>
                  </a:extLst>
                </p:cNvPr>
                <p:cNvPicPr>
                  <a:picLocks/>
                </p:cNvPicPr>
                <p:nvPr/>
              </p:nvPicPr>
              <p:blipFill>
                <a:blip r:embed="rId31"/>
                <a:stretch>
                  <a:fillRect/>
                </a:stretch>
              </p:blipFill>
              <p:spPr>
                <a:xfrm>
                  <a:off x="3374889" y="2989117"/>
                  <a:ext cx="131001" cy="138863"/>
                </a:xfrm>
                <a:prstGeom prst="rect">
                  <a:avLst/>
                </a:prstGeom>
              </p:spPr>
            </p:pic>
          </p:control>
        </mc:Fallback>
      </mc:AlternateContent>
      <mc:AlternateContent xmlns:mc="http://schemas.openxmlformats.org/markup-compatibility/2006">
        <mc:Choice xmlns:v="urn:schemas-microsoft-com:vml" Requires="v">
          <p:control r:id="rId6" imgW="133200" imgH="142920"/>
        </mc:Choice>
        <mc:Fallback>
          <p:control r:id="rId6" imgW="133200" imgH="142920">
            <p:pic>
              <p:nvPicPr>
                <p:cNvPr id="32" name="CheckBox1">
                  <a:extLst>
                    <a:ext uri="{FF2B5EF4-FFF2-40B4-BE49-F238E27FC236}">
                      <a16:creationId xmlns:a16="http://schemas.microsoft.com/office/drawing/2014/main" id="{56C2CAF9-FB9B-4E18-9AA1-6EEB97F997D1}"/>
                    </a:ext>
                  </a:extLst>
                </p:cNvPr>
                <p:cNvPicPr>
                  <a:picLocks/>
                </p:cNvPicPr>
                <p:nvPr/>
              </p:nvPicPr>
              <p:blipFill>
                <a:blip r:embed="rId30"/>
                <a:stretch>
                  <a:fillRect/>
                </a:stretch>
              </p:blipFill>
              <p:spPr>
                <a:xfrm>
                  <a:off x="3374889" y="3324478"/>
                  <a:ext cx="131001" cy="138863"/>
                </a:xfrm>
                <a:prstGeom prst="rect">
                  <a:avLst/>
                </a:prstGeom>
              </p:spPr>
            </p:pic>
          </p:control>
        </mc:Fallback>
      </mc:AlternateContent>
      <mc:AlternateContent xmlns:mc="http://schemas.openxmlformats.org/markup-compatibility/2006">
        <mc:Choice xmlns:v="urn:schemas-microsoft-com:vml" Requires="v">
          <p:control r:id="rId7" imgW="133200" imgH="142920"/>
        </mc:Choice>
        <mc:Fallback>
          <p:control r:id="rId7" imgW="133200" imgH="142920">
            <p:pic>
              <p:nvPicPr>
                <p:cNvPr id="35" name="CheckBox4">
                  <a:extLst>
                    <a:ext uri="{FF2B5EF4-FFF2-40B4-BE49-F238E27FC236}">
                      <a16:creationId xmlns:a16="http://schemas.microsoft.com/office/drawing/2014/main" id="{998292F0-DC08-4FB1-9B60-6DD8BDDF3E02}"/>
                    </a:ext>
                  </a:extLst>
                </p:cNvPr>
                <p:cNvPicPr>
                  <a:picLocks/>
                </p:cNvPicPr>
                <p:nvPr/>
              </p:nvPicPr>
              <p:blipFill>
                <a:blip r:embed="rId32"/>
                <a:stretch>
                  <a:fillRect/>
                </a:stretch>
              </p:blipFill>
              <p:spPr>
                <a:xfrm>
                  <a:off x="3374888" y="3678944"/>
                  <a:ext cx="131001" cy="138863"/>
                </a:xfrm>
                <a:prstGeom prst="rect">
                  <a:avLst/>
                </a:prstGeom>
              </p:spPr>
            </p:pic>
          </p:control>
        </mc:Fallback>
      </mc:AlternateContent>
      <mc:AlternateContent xmlns:mc="http://schemas.openxmlformats.org/markup-compatibility/2006">
        <mc:Choice xmlns:v="urn:schemas-microsoft-com:vml" Requires="v">
          <p:control r:id="rId8" imgW="133200" imgH="142920"/>
        </mc:Choice>
        <mc:Fallback>
          <p:control r:id="rId8" imgW="133200" imgH="142920">
            <p:pic>
              <p:nvPicPr>
                <p:cNvPr id="37" name="CheckBox6">
                  <a:extLst>
                    <a:ext uri="{FF2B5EF4-FFF2-40B4-BE49-F238E27FC236}">
                      <a16:creationId xmlns:a16="http://schemas.microsoft.com/office/drawing/2014/main" id="{515CD810-3AF3-4C43-BCC1-A1907975EA29}"/>
                    </a:ext>
                  </a:extLst>
                </p:cNvPr>
                <p:cNvPicPr>
                  <a:picLocks/>
                </p:cNvPicPr>
                <p:nvPr/>
              </p:nvPicPr>
              <p:blipFill>
                <a:blip r:embed="rId33"/>
                <a:stretch>
                  <a:fillRect/>
                </a:stretch>
              </p:blipFill>
              <p:spPr>
                <a:xfrm>
                  <a:off x="3374888" y="4018096"/>
                  <a:ext cx="131001" cy="138863"/>
                </a:xfrm>
                <a:prstGeom prst="rect">
                  <a:avLst/>
                </a:prstGeom>
              </p:spPr>
            </p:pic>
          </p:control>
        </mc:Fallback>
      </mc:AlternateContent>
      <mc:AlternateContent xmlns:mc="http://schemas.openxmlformats.org/markup-compatibility/2006">
        <mc:Choice xmlns:v="urn:schemas-microsoft-com:vml" Requires="v">
          <p:control r:id="rId9" imgW="133200" imgH="142920"/>
        </mc:Choice>
        <mc:Fallback>
          <p:control r:id="rId9" imgW="133200" imgH="142920">
            <p:pic>
              <p:nvPicPr>
                <p:cNvPr id="38" name="CheckBox7">
                  <a:extLst>
                    <a:ext uri="{FF2B5EF4-FFF2-40B4-BE49-F238E27FC236}">
                      <a16:creationId xmlns:a16="http://schemas.microsoft.com/office/drawing/2014/main" id="{04DC7991-6902-486E-BE1F-5BF08FCF1F13}"/>
                    </a:ext>
                  </a:extLst>
                </p:cNvPr>
                <p:cNvPicPr>
                  <a:picLocks/>
                </p:cNvPicPr>
                <p:nvPr/>
              </p:nvPicPr>
              <p:blipFill>
                <a:blip r:embed="rId30"/>
                <a:stretch>
                  <a:fillRect/>
                </a:stretch>
              </p:blipFill>
              <p:spPr>
                <a:xfrm>
                  <a:off x="3374887" y="4445936"/>
                  <a:ext cx="131001" cy="138863"/>
                </a:xfrm>
                <a:prstGeom prst="rect">
                  <a:avLst/>
                </a:prstGeom>
              </p:spPr>
            </p:pic>
          </p:control>
        </mc:Fallback>
      </mc:AlternateContent>
      <mc:AlternateContent xmlns:mc="http://schemas.openxmlformats.org/markup-compatibility/2006">
        <mc:Choice xmlns:v="urn:schemas-microsoft-com:vml" Requires="v">
          <p:control r:id="rId10" imgW="133200" imgH="142920"/>
        </mc:Choice>
        <mc:Fallback>
          <p:control r:id="rId10" imgW="133200" imgH="142920">
            <p:pic>
              <p:nvPicPr>
                <p:cNvPr id="51" name="CheckBox9">
                  <a:extLst>
                    <a:ext uri="{FF2B5EF4-FFF2-40B4-BE49-F238E27FC236}">
                      <a16:creationId xmlns:a16="http://schemas.microsoft.com/office/drawing/2014/main" id="{B3AB457C-81B9-489B-8816-59472994AC42}"/>
                    </a:ext>
                  </a:extLst>
                </p:cNvPr>
                <p:cNvPicPr>
                  <a:picLocks/>
                </p:cNvPicPr>
                <p:nvPr/>
              </p:nvPicPr>
              <p:blipFill>
                <a:blip r:embed="rId34"/>
                <a:stretch>
                  <a:fillRect/>
                </a:stretch>
              </p:blipFill>
              <p:spPr>
                <a:xfrm>
                  <a:off x="3374887" y="4889394"/>
                  <a:ext cx="131001" cy="138863"/>
                </a:xfrm>
                <a:prstGeom prst="rect">
                  <a:avLst/>
                </a:prstGeom>
              </p:spPr>
            </p:pic>
          </p:control>
        </mc:Fallback>
      </mc:AlternateContent>
      <mc:AlternateContent xmlns:mc="http://schemas.openxmlformats.org/markup-compatibility/2006">
        <mc:Choice xmlns:v="urn:schemas-microsoft-com:vml" Requires="v">
          <p:control r:id="rId11" imgW="133200" imgH="142920"/>
        </mc:Choice>
        <mc:Fallback>
          <p:control r:id="rId11" imgW="133200" imgH="142920">
            <p:pic>
              <p:nvPicPr>
                <p:cNvPr id="63" name="CheckBox11">
                  <a:extLst>
                    <a:ext uri="{FF2B5EF4-FFF2-40B4-BE49-F238E27FC236}">
                      <a16:creationId xmlns:a16="http://schemas.microsoft.com/office/drawing/2014/main" id="{FF82346C-E3C6-4647-9142-4987BCD9113D}"/>
                    </a:ext>
                  </a:extLst>
                </p:cNvPr>
                <p:cNvPicPr>
                  <a:picLocks/>
                </p:cNvPicPr>
                <p:nvPr/>
              </p:nvPicPr>
              <p:blipFill>
                <a:blip r:embed="rId35"/>
                <a:stretch>
                  <a:fillRect/>
                </a:stretch>
              </p:blipFill>
              <p:spPr>
                <a:xfrm>
                  <a:off x="3374886" y="5321124"/>
                  <a:ext cx="131001" cy="138863"/>
                </a:xfrm>
                <a:prstGeom prst="rect">
                  <a:avLst/>
                </a:prstGeom>
              </p:spPr>
            </p:pic>
          </p:control>
        </mc:Fallback>
      </mc:AlternateContent>
      <mc:AlternateContent xmlns:mc="http://schemas.openxmlformats.org/markup-compatibility/2006">
        <mc:Choice xmlns:v="urn:schemas-microsoft-com:vml" Requires="v">
          <p:control r:id="rId12" imgW="133200" imgH="142920"/>
        </mc:Choice>
        <mc:Fallback>
          <p:control r:id="rId12" imgW="133200" imgH="142920">
            <p:pic>
              <p:nvPicPr>
                <p:cNvPr id="82" name="CheckBox25">
                  <a:extLst>
                    <a:ext uri="{FF2B5EF4-FFF2-40B4-BE49-F238E27FC236}">
                      <a16:creationId xmlns:a16="http://schemas.microsoft.com/office/drawing/2014/main" id="{70FD3FC9-5038-40B2-A0EC-D493C3FD4922}"/>
                    </a:ext>
                  </a:extLst>
                </p:cNvPr>
                <p:cNvPicPr>
                  <a:picLocks/>
                </p:cNvPicPr>
                <p:nvPr/>
              </p:nvPicPr>
              <p:blipFill>
                <a:blip r:embed="rId36"/>
                <a:stretch>
                  <a:fillRect/>
                </a:stretch>
              </p:blipFill>
              <p:spPr>
                <a:xfrm>
                  <a:off x="9058543" y="1944933"/>
                  <a:ext cx="131001" cy="138863"/>
                </a:xfrm>
                <a:prstGeom prst="rect">
                  <a:avLst/>
                </a:prstGeom>
              </p:spPr>
            </p:pic>
          </p:control>
        </mc:Fallback>
      </mc:AlternateContent>
      <mc:AlternateContent xmlns:mc="http://schemas.openxmlformats.org/markup-compatibility/2006">
        <mc:Choice xmlns:v="urn:schemas-microsoft-com:vml" Requires="v">
          <p:control r:id="rId13" imgW="133200" imgH="142920"/>
        </mc:Choice>
        <mc:Fallback>
          <p:control r:id="rId13" imgW="133200" imgH="142920">
            <p:pic>
              <p:nvPicPr>
                <p:cNvPr id="84" name="CheckBox27">
                  <a:extLst>
                    <a:ext uri="{FF2B5EF4-FFF2-40B4-BE49-F238E27FC236}">
                      <a16:creationId xmlns:a16="http://schemas.microsoft.com/office/drawing/2014/main" id="{BB2BC836-02B0-43F1-8BA9-F97E36964B78}"/>
                    </a:ext>
                  </a:extLst>
                </p:cNvPr>
                <p:cNvPicPr>
                  <a:picLocks/>
                </p:cNvPicPr>
                <p:nvPr/>
              </p:nvPicPr>
              <p:blipFill>
                <a:blip r:embed="rId37"/>
                <a:stretch>
                  <a:fillRect/>
                </a:stretch>
              </p:blipFill>
              <p:spPr>
                <a:xfrm>
                  <a:off x="9058542" y="2218130"/>
                  <a:ext cx="131001" cy="138863"/>
                </a:xfrm>
                <a:prstGeom prst="rect">
                  <a:avLst/>
                </a:prstGeom>
              </p:spPr>
            </p:pic>
          </p:control>
        </mc:Fallback>
      </mc:AlternateContent>
      <mc:AlternateContent xmlns:mc="http://schemas.openxmlformats.org/markup-compatibility/2006">
        <mc:Choice xmlns:v="urn:schemas-microsoft-com:vml" Requires="v">
          <p:control r:id="rId14" imgW="133200" imgH="142920"/>
        </mc:Choice>
        <mc:Fallback>
          <p:control r:id="rId14" imgW="133200" imgH="142920">
            <p:pic>
              <p:nvPicPr>
                <p:cNvPr id="85" name="CheckBox28">
                  <a:extLst>
                    <a:ext uri="{FF2B5EF4-FFF2-40B4-BE49-F238E27FC236}">
                      <a16:creationId xmlns:a16="http://schemas.microsoft.com/office/drawing/2014/main" id="{2A9B5160-5F3B-49C0-A9FB-601B493EE623}"/>
                    </a:ext>
                  </a:extLst>
                </p:cNvPr>
                <p:cNvPicPr>
                  <a:picLocks/>
                </p:cNvPicPr>
                <p:nvPr/>
              </p:nvPicPr>
              <p:blipFill>
                <a:blip r:embed="rId38"/>
                <a:stretch>
                  <a:fillRect/>
                </a:stretch>
              </p:blipFill>
              <p:spPr>
                <a:xfrm>
                  <a:off x="9058541" y="2470721"/>
                  <a:ext cx="131001" cy="138863"/>
                </a:xfrm>
                <a:prstGeom prst="rect">
                  <a:avLst/>
                </a:prstGeom>
              </p:spPr>
            </p:pic>
          </p:control>
        </mc:Fallback>
      </mc:AlternateContent>
      <mc:AlternateContent xmlns:mc="http://schemas.openxmlformats.org/markup-compatibility/2006">
        <mc:Choice xmlns:v="urn:schemas-microsoft-com:vml" Requires="v">
          <p:control r:id="rId15" imgW="133200" imgH="142920"/>
        </mc:Choice>
        <mc:Fallback>
          <p:control r:id="rId15" imgW="133200" imgH="142920">
            <p:pic>
              <p:nvPicPr>
                <p:cNvPr id="88" name="CheckBox31">
                  <a:extLst>
                    <a:ext uri="{FF2B5EF4-FFF2-40B4-BE49-F238E27FC236}">
                      <a16:creationId xmlns:a16="http://schemas.microsoft.com/office/drawing/2014/main" id="{150A2074-10FD-4750-AEEA-F59587713779}"/>
                    </a:ext>
                  </a:extLst>
                </p:cNvPr>
                <p:cNvPicPr>
                  <a:picLocks/>
                </p:cNvPicPr>
                <p:nvPr/>
              </p:nvPicPr>
              <p:blipFill>
                <a:blip r:embed="rId39"/>
                <a:stretch>
                  <a:fillRect/>
                </a:stretch>
              </p:blipFill>
              <p:spPr>
                <a:xfrm>
                  <a:off x="9058540" y="2819602"/>
                  <a:ext cx="131001" cy="138863"/>
                </a:xfrm>
                <a:prstGeom prst="rect">
                  <a:avLst/>
                </a:prstGeom>
              </p:spPr>
            </p:pic>
          </p:control>
        </mc:Fallback>
      </mc:AlternateContent>
      <mc:AlternateContent xmlns:mc="http://schemas.openxmlformats.org/markup-compatibility/2006">
        <mc:Choice xmlns:v="urn:schemas-microsoft-com:vml" Requires="v">
          <p:control r:id="rId16" imgW="133200" imgH="142920"/>
        </mc:Choice>
        <mc:Fallback>
          <p:control r:id="rId16" imgW="133200" imgH="142920">
            <p:pic>
              <p:nvPicPr>
                <p:cNvPr id="90" name="CheckBox33">
                  <a:extLst>
                    <a:ext uri="{FF2B5EF4-FFF2-40B4-BE49-F238E27FC236}">
                      <a16:creationId xmlns:a16="http://schemas.microsoft.com/office/drawing/2014/main" id="{0B25E8DF-1EFD-49B0-A13E-F7D111ADC477}"/>
                    </a:ext>
                  </a:extLst>
                </p:cNvPr>
                <p:cNvPicPr>
                  <a:picLocks/>
                </p:cNvPicPr>
                <p:nvPr/>
              </p:nvPicPr>
              <p:blipFill>
                <a:blip r:embed="rId40"/>
                <a:stretch>
                  <a:fillRect/>
                </a:stretch>
              </p:blipFill>
              <p:spPr>
                <a:xfrm>
                  <a:off x="9058909" y="3246536"/>
                  <a:ext cx="131001" cy="138863"/>
                </a:xfrm>
                <a:prstGeom prst="rect">
                  <a:avLst/>
                </a:prstGeom>
              </p:spPr>
            </p:pic>
          </p:control>
        </mc:Fallback>
      </mc:AlternateContent>
      <mc:AlternateContent xmlns:mc="http://schemas.openxmlformats.org/markup-compatibility/2006">
        <mc:Choice xmlns:v="urn:schemas-microsoft-com:vml" Requires="v">
          <p:control r:id="rId17" imgW="133200" imgH="142920"/>
        </mc:Choice>
        <mc:Fallback>
          <p:control r:id="rId17" imgW="133200" imgH="142920">
            <p:pic>
              <p:nvPicPr>
                <p:cNvPr id="92" name="CheckBox35">
                  <a:extLst>
                    <a:ext uri="{FF2B5EF4-FFF2-40B4-BE49-F238E27FC236}">
                      <a16:creationId xmlns:a16="http://schemas.microsoft.com/office/drawing/2014/main" id="{B8787830-0A4A-4D72-9BF0-ACC6FCB8908F}"/>
                    </a:ext>
                  </a:extLst>
                </p:cNvPr>
                <p:cNvPicPr>
                  <a:picLocks/>
                </p:cNvPicPr>
                <p:nvPr/>
              </p:nvPicPr>
              <p:blipFill>
                <a:blip r:embed="rId40"/>
                <a:stretch>
                  <a:fillRect/>
                </a:stretch>
              </p:blipFill>
              <p:spPr>
                <a:xfrm>
                  <a:off x="9058540" y="3595417"/>
                  <a:ext cx="131001" cy="138863"/>
                </a:xfrm>
                <a:prstGeom prst="rect">
                  <a:avLst/>
                </a:prstGeom>
              </p:spPr>
            </p:pic>
          </p:control>
        </mc:Fallback>
      </mc:AlternateContent>
      <mc:AlternateContent xmlns:mc="http://schemas.openxmlformats.org/markup-compatibility/2006">
        <mc:Choice xmlns:v="urn:schemas-microsoft-com:vml" Requires="v">
          <p:control r:id="rId18" imgW="133200" imgH="142920"/>
        </mc:Choice>
        <mc:Fallback>
          <p:control r:id="rId18" imgW="133200" imgH="142920">
            <p:pic>
              <p:nvPicPr>
                <p:cNvPr id="94" name="CheckBox37">
                  <a:extLst>
                    <a:ext uri="{FF2B5EF4-FFF2-40B4-BE49-F238E27FC236}">
                      <a16:creationId xmlns:a16="http://schemas.microsoft.com/office/drawing/2014/main" id="{CC5B034A-6C79-45B6-AECE-DF46D4BF55C3}"/>
                    </a:ext>
                  </a:extLst>
                </p:cNvPr>
                <p:cNvPicPr>
                  <a:picLocks/>
                </p:cNvPicPr>
                <p:nvPr/>
              </p:nvPicPr>
              <p:blipFill>
                <a:blip r:embed="rId35"/>
                <a:stretch>
                  <a:fillRect/>
                </a:stretch>
              </p:blipFill>
              <p:spPr>
                <a:xfrm>
                  <a:off x="9058540" y="3843927"/>
                  <a:ext cx="131001" cy="138863"/>
                </a:xfrm>
                <a:prstGeom prst="rect">
                  <a:avLst/>
                </a:prstGeom>
              </p:spPr>
            </p:pic>
          </p:control>
        </mc:Fallback>
      </mc:AlternateContent>
      <mc:AlternateContent xmlns:mc="http://schemas.openxmlformats.org/markup-compatibility/2006">
        <mc:Choice xmlns:v="urn:schemas-microsoft-com:vml" Requires="v">
          <p:control r:id="rId19" imgW="133200" imgH="142920"/>
        </mc:Choice>
        <mc:Fallback>
          <p:control r:id="rId19" imgW="133200" imgH="142920">
            <p:pic>
              <p:nvPicPr>
                <p:cNvPr id="96" name="CheckBox39">
                  <a:extLst>
                    <a:ext uri="{FF2B5EF4-FFF2-40B4-BE49-F238E27FC236}">
                      <a16:creationId xmlns:a16="http://schemas.microsoft.com/office/drawing/2014/main" id="{426478A2-DE0E-4DBB-B3B8-7F7B08A67911}"/>
                    </a:ext>
                  </a:extLst>
                </p:cNvPr>
                <p:cNvPicPr>
                  <a:picLocks/>
                </p:cNvPicPr>
                <p:nvPr/>
              </p:nvPicPr>
              <p:blipFill>
                <a:blip r:embed="rId41"/>
                <a:stretch>
                  <a:fillRect/>
                </a:stretch>
              </p:blipFill>
              <p:spPr>
                <a:xfrm>
                  <a:off x="9058540" y="4109554"/>
                  <a:ext cx="131001" cy="138863"/>
                </a:xfrm>
                <a:prstGeom prst="rect">
                  <a:avLst/>
                </a:prstGeom>
              </p:spPr>
            </p:pic>
          </p:control>
        </mc:Fallback>
      </mc:AlternateContent>
      <mc:AlternateContent xmlns:mc="http://schemas.openxmlformats.org/markup-compatibility/2006">
        <mc:Choice xmlns:v="urn:schemas-microsoft-com:vml" Requires="v">
          <p:control r:id="rId20" imgW="133200" imgH="142920"/>
        </mc:Choice>
        <mc:Fallback>
          <p:control r:id="rId20" imgW="133200" imgH="142920">
            <p:pic>
              <p:nvPicPr>
                <p:cNvPr id="98" name="CheckBox41">
                  <a:extLst>
                    <a:ext uri="{FF2B5EF4-FFF2-40B4-BE49-F238E27FC236}">
                      <a16:creationId xmlns:a16="http://schemas.microsoft.com/office/drawing/2014/main" id="{D59C18E1-21F3-4542-9881-D1600BF253A5}"/>
                    </a:ext>
                  </a:extLst>
                </p:cNvPr>
                <p:cNvPicPr>
                  <a:picLocks/>
                </p:cNvPicPr>
                <p:nvPr/>
              </p:nvPicPr>
              <p:blipFill>
                <a:blip r:embed="rId42"/>
                <a:stretch>
                  <a:fillRect/>
                </a:stretch>
              </p:blipFill>
              <p:spPr>
                <a:xfrm>
                  <a:off x="9058539" y="4369726"/>
                  <a:ext cx="131001" cy="138863"/>
                </a:xfrm>
                <a:prstGeom prst="rect">
                  <a:avLst/>
                </a:prstGeom>
              </p:spPr>
            </p:pic>
          </p:control>
        </mc:Fallback>
      </mc:AlternateContent>
      <mc:AlternateContent xmlns:mc="http://schemas.openxmlformats.org/markup-compatibility/2006">
        <mc:Choice xmlns:v="urn:schemas-microsoft-com:vml" Requires="v">
          <p:control r:id="rId21" imgW="133200" imgH="142920"/>
        </mc:Choice>
        <mc:Fallback>
          <p:control r:id="rId21" imgW="133200" imgH="142920">
            <p:pic>
              <p:nvPicPr>
                <p:cNvPr id="100" name="CheckBox43">
                  <a:extLst>
                    <a:ext uri="{FF2B5EF4-FFF2-40B4-BE49-F238E27FC236}">
                      <a16:creationId xmlns:a16="http://schemas.microsoft.com/office/drawing/2014/main" id="{44D46DF9-821A-4DC3-8C90-7DA0362848FF}"/>
                    </a:ext>
                  </a:extLst>
                </p:cNvPr>
                <p:cNvPicPr>
                  <a:picLocks/>
                </p:cNvPicPr>
                <p:nvPr/>
              </p:nvPicPr>
              <p:blipFill>
                <a:blip r:embed="rId42"/>
                <a:stretch>
                  <a:fillRect/>
                </a:stretch>
              </p:blipFill>
              <p:spPr>
                <a:xfrm>
                  <a:off x="9058539" y="4629898"/>
                  <a:ext cx="131001" cy="138863"/>
                </a:xfrm>
                <a:prstGeom prst="rect">
                  <a:avLst/>
                </a:prstGeom>
              </p:spPr>
            </p:pic>
          </p:control>
        </mc:Fallback>
      </mc:AlternateContent>
      <mc:AlternateContent xmlns:mc="http://schemas.openxmlformats.org/markup-compatibility/2006">
        <mc:Choice xmlns:v="urn:schemas-microsoft-com:vml" Requires="v">
          <p:control r:id="rId22" imgW="133200" imgH="142920"/>
        </mc:Choice>
        <mc:Fallback>
          <p:control r:id="rId22" imgW="133200" imgH="142920">
            <p:pic>
              <p:nvPicPr>
                <p:cNvPr id="102" name="CheckBox45">
                  <a:extLst>
                    <a:ext uri="{FF2B5EF4-FFF2-40B4-BE49-F238E27FC236}">
                      <a16:creationId xmlns:a16="http://schemas.microsoft.com/office/drawing/2014/main" id="{2A21509E-7CE6-471C-9295-4362C7E78E4E}"/>
                    </a:ext>
                  </a:extLst>
                </p:cNvPr>
                <p:cNvPicPr>
                  <a:picLocks/>
                </p:cNvPicPr>
                <p:nvPr/>
              </p:nvPicPr>
              <p:blipFill>
                <a:blip r:embed="rId42"/>
                <a:stretch>
                  <a:fillRect/>
                </a:stretch>
              </p:blipFill>
              <p:spPr>
                <a:xfrm>
                  <a:off x="9065158" y="4883863"/>
                  <a:ext cx="131001" cy="138863"/>
                </a:xfrm>
                <a:prstGeom prst="rect">
                  <a:avLst/>
                </a:prstGeom>
              </p:spPr>
            </p:pic>
          </p:control>
        </mc:Fallback>
      </mc:AlternateContent>
      <mc:AlternateContent xmlns:mc="http://schemas.openxmlformats.org/markup-compatibility/2006">
        <mc:Choice xmlns:v="urn:schemas-microsoft-com:vml" Requires="v">
          <p:control r:id="rId23" imgW="133200" imgH="142920"/>
        </mc:Choice>
        <mc:Fallback>
          <p:control r:id="rId23" imgW="133200" imgH="142920">
            <p:pic>
              <p:nvPicPr>
                <p:cNvPr id="104" name="CheckBox47">
                  <a:extLst>
                    <a:ext uri="{FF2B5EF4-FFF2-40B4-BE49-F238E27FC236}">
                      <a16:creationId xmlns:a16="http://schemas.microsoft.com/office/drawing/2014/main" id="{AB24C284-A8E2-4348-9FDF-EA17E13EE4EF}"/>
                    </a:ext>
                  </a:extLst>
                </p:cNvPr>
                <p:cNvPicPr>
                  <a:picLocks/>
                </p:cNvPicPr>
                <p:nvPr/>
              </p:nvPicPr>
              <p:blipFill>
                <a:blip r:embed="rId42"/>
                <a:stretch>
                  <a:fillRect/>
                </a:stretch>
              </p:blipFill>
              <p:spPr>
                <a:xfrm>
                  <a:off x="9058539" y="5145541"/>
                  <a:ext cx="131001" cy="138863"/>
                </a:xfrm>
                <a:prstGeom prst="rect">
                  <a:avLst/>
                </a:prstGeom>
              </p:spPr>
            </p:pic>
          </p:control>
        </mc:Fallback>
      </mc:AlternateContent>
    </p:controls>
    <p:extLst>
      <p:ext uri="{BB962C8B-B14F-4D97-AF65-F5344CB8AC3E}">
        <p14:creationId xmlns:p14="http://schemas.microsoft.com/office/powerpoint/2010/main" val="392134679"/>
      </p:ext>
    </p:extLst>
  </p:cSld>
  <p:clrMapOvr>
    <a:masterClrMapping/>
  </p:clrMapOvr>
  <p:transition spd="slow" advClick="0">
    <p:fade/>
  </p:transition>
</p:sld>
</file>

<file path=ppt/slides/slide3.xml><?xml version="1.0" encoding="utf-8"?>
<p:sld xmlns:a="http://schemas.openxmlformats.org/drawingml/2006/main" xmlns:r="http://schemas.openxmlformats.org/officeDocument/2006/relationships" xmlns:p="http://schemas.openxmlformats.org/presentationml/2006/main">
  <p:cSld>
    <p:bg bwMode="gray">
      <p:bgPr>
        <a:solidFill>
          <a:srgbClr val="FAFBF7"/>
        </a:solidFill>
        <a:effectLst/>
      </p:bgPr>
    </p:bg>
    <p:spTree>
      <p:nvGrpSpPr>
        <p:cNvPr id="1" name=""/>
        <p:cNvGrpSpPr/>
        <p:nvPr/>
      </p:nvGrpSpPr>
      <p:grpSpPr>
        <a:xfrm>
          <a:off x="0" y="0"/>
          <a:ext cx="0" cy="0"/>
          <a:chOff x="0" y="0"/>
          <a:chExt cx="0" cy="0"/>
        </a:xfrm>
      </p:grpSpPr>
      <p:sp>
        <p:nvSpPr>
          <p:cNvPr id="30" name="Textfeld 29"/>
          <p:cNvSpPr txBox="1"/>
          <p:nvPr/>
        </p:nvSpPr>
        <p:spPr>
          <a:xfrm>
            <a:off x="868812" y="1329900"/>
            <a:ext cx="2383398" cy="615553"/>
          </a:xfrm>
          <a:prstGeom prst="rect">
            <a:avLst/>
          </a:prstGeom>
          <a:solidFill>
            <a:srgbClr val="E2E0DE"/>
          </a:solidFill>
          <a:ln>
            <a:noFill/>
          </a:ln>
          <a:effectLst/>
        </p:spPr>
        <p:style>
          <a:lnRef idx="1">
            <a:schemeClr val="accent2"/>
          </a:lnRef>
          <a:fillRef idx="3">
            <a:schemeClr val="accent2"/>
          </a:fillRef>
          <a:effectRef idx="2">
            <a:schemeClr val="accent2"/>
          </a:effectRef>
          <a:fontRef idx="minor">
            <a:schemeClr val="lt1"/>
          </a:fontRef>
        </p:style>
        <p:txBody>
          <a:bodyPr wrap="square" rtlCol="0" anchor="ctr">
            <a:spAutoFit/>
          </a:bodyPr>
          <a:lstStyle/>
          <a:p>
            <a:pPr algn="ctr"/>
            <a:endParaRPr lang="de-DE" sz="100" b="1" dirty="0">
              <a:solidFill>
                <a:schemeClr val="tx1">
                  <a:lumMod val="75000"/>
                  <a:lumOff val="25000"/>
                </a:schemeClr>
              </a:solidFill>
            </a:endParaRPr>
          </a:p>
          <a:p>
            <a:pPr algn="ctr"/>
            <a:endParaRPr lang="de-DE" sz="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lgn="ctr"/>
            <a:r>
              <a:rPr lang="de-DE" sz="1600" b="1"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Weitere Akteure</a:t>
            </a:r>
          </a:p>
          <a:p>
            <a:pPr algn="ctr"/>
            <a:endParaRPr lang="de-DE" sz="8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endParaRPr>
          </a:p>
          <a:p>
            <a:pPr algn="ctr"/>
            <a:endParaRPr lang="de-DE" sz="100" b="1" dirty="0">
              <a:solidFill>
                <a:schemeClr val="bg2">
                  <a:lumMod val="25000"/>
                </a:schemeClr>
              </a:solidFill>
            </a:endParaRPr>
          </a:p>
        </p:txBody>
      </p:sp>
      <p:sp>
        <p:nvSpPr>
          <p:cNvPr id="38" name="Textfeld 37">
            <a:hlinkClick r:id="rId2" action="ppaction://hlinksldjump"/>
          </p:cNvPr>
          <p:cNvSpPr txBox="1"/>
          <p:nvPr/>
        </p:nvSpPr>
        <p:spPr>
          <a:xfrm>
            <a:off x="862441" y="2027563"/>
            <a:ext cx="2386415" cy="615553"/>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300" b="1" dirty="0">
              <a:solidFill>
                <a:schemeClr val="tx1">
                  <a:lumMod val="65000"/>
                  <a:lumOff val="35000"/>
                </a:schemeClr>
              </a:solidFill>
            </a:endParaRPr>
          </a:p>
          <a:p>
            <a:pPr algn="ctr"/>
            <a:endParaRPr lang="de-DE" sz="100" b="1" dirty="0">
              <a:solidFill>
                <a:schemeClr val="tx1">
                  <a:lumMod val="65000"/>
                  <a:lumOff val="35000"/>
                </a:schemeClr>
              </a:solidFill>
            </a:endParaRPr>
          </a:p>
          <a:p>
            <a:pPr algn="ctr"/>
            <a:r>
              <a:rPr lang="de-DE" sz="1200"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Ministerium für Kultus, Jugend und Sport</a:t>
            </a:r>
          </a:p>
          <a:p>
            <a:pPr algn="ctr"/>
            <a:endParaRPr lang="de-DE" sz="400" b="1" dirty="0">
              <a:solidFill>
                <a:schemeClr val="bg2">
                  <a:lumMod val="25000"/>
                </a:schemeClr>
              </a:solidFill>
            </a:endParaRPr>
          </a:p>
          <a:p>
            <a:pPr algn="ctr"/>
            <a:endParaRPr lang="de-DE" sz="100" dirty="0">
              <a:solidFill>
                <a:schemeClr val="bg2">
                  <a:lumMod val="25000"/>
                </a:schemeClr>
              </a:solidFill>
            </a:endParaRPr>
          </a:p>
        </p:txBody>
      </p:sp>
      <p:sp>
        <p:nvSpPr>
          <p:cNvPr id="41" name="Textfeld 40">
            <a:hlinkClick r:id="rId3" action="ppaction://hlinksldjump"/>
          </p:cNvPr>
          <p:cNvSpPr txBox="1"/>
          <p:nvPr/>
        </p:nvSpPr>
        <p:spPr>
          <a:xfrm>
            <a:off x="862441" y="2718921"/>
            <a:ext cx="2386412" cy="523220"/>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100" b="1" dirty="0">
              <a:solidFill>
                <a:schemeClr val="bg2">
                  <a:lumMod val="25000"/>
                </a:schemeClr>
              </a:solidFill>
            </a:endParaRPr>
          </a:p>
          <a:p>
            <a:pPr algn="ctr"/>
            <a:endParaRPr lang="de-DE" sz="100" dirty="0">
              <a:solidFill>
                <a:schemeClr val="bg2">
                  <a:lumMod val="25000"/>
                </a:schemeClr>
              </a:solidFill>
              <a:effectLst>
                <a:outerShdw blurRad="38100" dist="38100" dir="2700000" algn="tl">
                  <a:srgbClr val="000000">
                    <a:alpha val="43137"/>
                  </a:srgbClr>
                </a:outerShdw>
              </a:effectLst>
            </a:endParaRPr>
          </a:p>
          <a:p>
            <a:pPr algn="ctr"/>
            <a:r>
              <a:rPr lang="de-DE" sz="1200"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Schulträger (Sachkostenträger)</a:t>
            </a:r>
          </a:p>
          <a:p>
            <a:pPr algn="ctr"/>
            <a:endParaRPr lang="de-DE" sz="100" b="1" dirty="0">
              <a:solidFill>
                <a:schemeClr val="bg2">
                  <a:lumMod val="25000"/>
                </a:schemeClr>
              </a:solidFill>
            </a:endParaRPr>
          </a:p>
          <a:p>
            <a:pPr algn="ctr"/>
            <a:endParaRPr lang="de-DE" sz="100" dirty="0">
              <a:solidFill>
                <a:schemeClr val="bg2">
                  <a:lumMod val="25000"/>
                </a:schemeClr>
              </a:solidFill>
            </a:endParaRPr>
          </a:p>
        </p:txBody>
      </p:sp>
      <p:sp>
        <p:nvSpPr>
          <p:cNvPr id="43" name="Textfeld 42">
            <a:hlinkClick r:id="rId4" action="ppaction://hlinksldjump"/>
          </p:cNvPr>
          <p:cNvSpPr txBox="1"/>
          <p:nvPr/>
        </p:nvSpPr>
        <p:spPr>
          <a:xfrm>
            <a:off x="865797" y="3313668"/>
            <a:ext cx="2386413" cy="523220"/>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100" dirty="0">
              <a:solidFill>
                <a:schemeClr val="bg2">
                  <a:lumMod val="25000"/>
                </a:schemeClr>
              </a:solidFill>
              <a:effectLst>
                <a:outerShdw blurRad="38100" dist="38100" dir="2700000" algn="tl">
                  <a:srgbClr val="000000">
                    <a:alpha val="43137"/>
                  </a:srgbClr>
                </a:outerShdw>
              </a:effectLst>
            </a:endParaRPr>
          </a:p>
          <a:p>
            <a:pPr algn="ctr"/>
            <a:endParaRPr lang="de-DE" sz="100" dirty="0">
              <a:solidFill>
                <a:schemeClr val="bg2">
                  <a:lumMod val="25000"/>
                </a:schemeClr>
              </a:solidFill>
              <a:effectLst>
                <a:outerShdw blurRad="38100" dist="38100" dir="2700000" algn="tl">
                  <a:srgbClr val="000000">
                    <a:alpha val="43137"/>
                  </a:srgbClr>
                </a:outerShdw>
              </a:effectLst>
            </a:endParaRPr>
          </a:p>
          <a:p>
            <a:pPr algn="ctr"/>
            <a:r>
              <a:rPr lang="de-DE" sz="1200"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Staatliches Schulamt</a:t>
            </a:r>
          </a:p>
          <a:p>
            <a:pPr algn="ctr"/>
            <a:r>
              <a:rPr lang="de-DE" sz="1200"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(SSA</a:t>
            </a:r>
            <a:r>
              <a:rPr lang="de-DE" sz="1200" dirty="0">
                <a:solidFill>
                  <a:schemeClr val="bg2">
                    <a:lumMod val="25000"/>
                  </a:schemeClr>
                </a:solidFill>
                <a:latin typeface="Century Gothic" panose="020B0502020202020204" pitchFamily="34" charset="0"/>
                <a:ea typeface="Tahoma" panose="020B0604030504040204" pitchFamily="34" charset="0"/>
                <a:cs typeface="Tahoma" panose="020B0604030504040204" pitchFamily="34" charset="0"/>
              </a:rPr>
              <a:t>)</a:t>
            </a:r>
          </a:p>
          <a:p>
            <a:pPr algn="ctr"/>
            <a:endParaRPr lang="de-DE" sz="100" b="1" dirty="0">
              <a:solidFill>
                <a:schemeClr val="bg2">
                  <a:lumMod val="25000"/>
                </a:schemeClr>
              </a:solidFill>
            </a:endParaRPr>
          </a:p>
          <a:p>
            <a:pPr algn="ctr"/>
            <a:endParaRPr lang="de-DE" sz="100" dirty="0">
              <a:solidFill>
                <a:schemeClr val="bg2">
                  <a:lumMod val="25000"/>
                </a:schemeClr>
              </a:solidFill>
            </a:endParaRPr>
          </a:p>
        </p:txBody>
      </p:sp>
      <p:sp>
        <p:nvSpPr>
          <p:cNvPr id="45" name="Textfeld 44">
            <a:hlinkClick r:id="rId5" action="ppaction://hlinksldjump"/>
          </p:cNvPr>
          <p:cNvSpPr txBox="1"/>
          <p:nvPr/>
        </p:nvSpPr>
        <p:spPr>
          <a:xfrm>
            <a:off x="867305" y="3921215"/>
            <a:ext cx="2386411" cy="692497"/>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100" b="1" dirty="0">
              <a:solidFill>
                <a:schemeClr val="bg2">
                  <a:lumMod val="25000"/>
                </a:schemeClr>
              </a:solidFill>
            </a:endParaRPr>
          </a:p>
          <a:p>
            <a:pPr algn="ctr"/>
            <a:endParaRPr lang="de-DE" sz="100" b="1" dirty="0">
              <a:solidFill>
                <a:schemeClr val="bg2">
                  <a:lumMod val="25000"/>
                </a:schemeClr>
              </a:solidFill>
            </a:endParaRPr>
          </a:p>
          <a:p>
            <a:pPr algn="ctr"/>
            <a:r>
              <a:rPr lang="de-DE" sz="1200"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Örtlicher Personalrat (ÖPR)            Schwerbehinderten-vertretung (SBV)</a:t>
            </a:r>
            <a:endParaRPr lang="de-DE" sz="100" b="1" dirty="0">
              <a:solidFill>
                <a:schemeClr val="bg2">
                  <a:lumMod val="25000"/>
                </a:schemeClr>
              </a:solidFill>
            </a:endParaRPr>
          </a:p>
          <a:p>
            <a:pPr algn="ctr"/>
            <a:endParaRPr lang="de-DE" sz="100" dirty="0">
              <a:solidFill>
                <a:schemeClr val="bg2">
                  <a:lumMod val="25000"/>
                </a:schemeClr>
              </a:solidFill>
            </a:endParaRPr>
          </a:p>
        </p:txBody>
      </p:sp>
      <p:sp>
        <p:nvSpPr>
          <p:cNvPr id="46" name="Textfeld 45">
            <a:hlinkClick r:id="rId6" action="ppaction://hlinksldjump"/>
          </p:cNvPr>
          <p:cNvSpPr txBox="1"/>
          <p:nvPr/>
        </p:nvSpPr>
        <p:spPr>
          <a:xfrm>
            <a:off x="862441" y="4698664"/>
            <a:ext cx="2383399" cy="538609"/>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100" b="1" dirty="0">
              <a:solidFill>
                <a:schemeClr val="bg2">
                  <a:lumMod val="25000"/>
                </a:schemeClr>
              </a:solidFill>
            </a:endParaRPr>
          </a:p>
          <a:p>
            <a:pPr algn="ctr"/>
            <a:endParaRPr lang="de-DE" sz="100" b="1" dirty="0">
              <a:solidFill>
                <a:schemeClr val="tx1">
                  <a:lumMod val="75000"/>
                  <a:lumOff val="25000"/>
                </a:schemeClr>
              </a:solidFill>
            </a:endParaRPr>
          </a:p>
          <a:p>
            <a:pPr algn="ctr"/>
            <a:r>
              <a:rPr lang="de-DE" sz="1200"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Unfallkasse Baden-Württemberg (UKBW)</a:t>
            </a:r>
          </a:p>
          <a:p>
            <a:pPr algn="ctr"/>
            <a:endParaRPr lang="de-DE" sz="100" b="1" dirty="0">
              <a:solidFill>
                <a:schemeClr val="tx1">
                  <a:lumMod val="75000"/>
                  <a:lumOff val="25000"/>
                </a:schemeClr>
              </a:solidFill>
            </a:endParaRPr>
          </a:p>
          <a:p>
            <a:pPr algn="ctr"/>
            <a:endParaRPr lang="de-DE" sz="100" dirty="0">
              <a:solidFill>
                <a:schemeClr val="bg2">
                  <a:lumMod val="25000"/>
                </a:schemeClr>
              </a:solidFill>
            </a:endParaRPr>
          </a:p>
        </p:txBody>
      </p:sp>
      <p:sp>
        <p:nvSpPr>
          <p:cNvPr id="47" name="Textfeld 46">
            <a:hlinkClick r:id="rId7" action="ppaction://hlinksldjump"/>
          </p:cNvPr>
          <p:cNvSpPr txBox="1"/>
          <p:nvPr/>
        </p:nvSpPr>
        <p:spPr>
          <a:xfrm>
            <a:off x="868812" y="5312254"/>
            <a:ext cx="2383398" cy="553998"/>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200" b="1" dirty="0">
              <a:solidFill>
                <a:schemeClr val="bg2">
                  <a:lumMod val="25000"/>
                </a:schemeClr>
              </a:solidFill>
            </a:endParaRPr>
          </a:p>
          <a:p>
            <a:pPr algn="ctr"/>
            <a:endParaRPr lang="de-DE" sz="100" b="1" dirty="0">
              <a:solidFill>
                <a:schemeClr val="bg2">
                  <a:lumMod val="25000"/>
                </a:schemeClr>
              </a:solidFill>
            </a:endParaRPr>
          </a:p>
          <a:p>
            <a:pPr algn="ctr"/>
            <a:r>
              <a:rPr lang="de-DE" sz="1200" dirty="0">
                <a:solidFill>
                  <a:schemeClr val="tx1">
                    <a:lumMod val="75000"/>
                    <a:lumOff val="25000"/>
                  </a:schemeClr>
                </a:solidFill>
                <a:latin typeface="Century Gothic" panose="020B0502020202020204" pitchFamily="34" charset="0"/>
              </a:rPr>
              <a:t>Betriebsärztlicher Dienst (B.A.D)</a:t>
            </a:r>
          </a:p>
          <a:p>
            <a:pPr algn="ctr"/>
            <a:endParaRPr lang="de-DE" sz="200" b="1" dirty="0">
              <a:solidFill>
                <a:schemeClr val="bg2">
                  <a:lumMod val="25000"/>
                </a:schemeClr>
              </a:solidFill>
            </a:endParaRPr>
          </a:p>
          <a:p>
            <a:pPr algn="ctr"/>
            <a:endParaRPr lang="de-DE" sz="100" dirty="0">
              <a:solidFill>
                <a:schemeClr val="bg2">
                  <a:lumMod val="25000"/>
                </a:schemeClr>
              </a:solidFill>
            </a:endParaRPr>
          </a:p>
        </p:txBody>
      </p:sp>
      <p:sp>
        <p:nvSpPr>
          <p:cNvPr id="61" name="Textfeld 60">
            <a:hlinkClick r:id="rId8" action="ppaction://hlinksldjump"/>
          </p:cNvPr>
          <p:cNvSpPr txBox="1"/>
          <p:nvPr/>
        </p:nvSpPr>
        <p:spPr>
          <a:xfrm>
            <a:off x="7586152" y="2366185"/>
            <a:ext cx="3740394" cy="553998"/>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700" dirty="0">
              <a:solidFill>
                <a:schemeClr val="tx1">
                  <a:lumMod val="65000"/>
                  <a:lumOff val="35000"/>
                </a:schemeClr>
              </a:solidFill>
            </a:endParaRPr>
          </a:p>
          <a:p>
            <a:pPr algn="ctr"/>
            <a:r>
              <a:rPr lang="de-DE" sz="16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Schulleitung</a:t>
            </a:r>
            <a:endParaRPr lang="de-DE" sz="14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a:p>
            <a:pPr algn="ctr"/>
            <a:endParaRPr lang="de-DE" sz="700" dirty="0">
              <a:solidFill>
                <a:schemeClr val="tx1">
                  <a:lumMod val="65000"/>
                  <a:lumOff val="35000"/>
                </a:schemeClr>
              </a:solidFill>
            </a:endParaRPr>
          </a:p>
        </p:txBody>
      </p:sp>
      <p:sp>
        <p:nvSpPr>
          <p:cNvPr id="62" name="Textfeld 61">
            <a:hlinkClick r:id="rId9" action="ppaction://hlinksldjump"/>
          </p:cNvPr>
          <p:cNvSpPr txBox="1"/>
          <p:nvPr/>
        </p:nvSpPr>
        <p:spPr>
          <a:xfrm>
            <a:off x="7580770" y="3359863"/>
            <a:ext cx="1741954" cy="461665"/>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Sicherheits-</a:t>
            </a:r>
          </a:p>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beauftragte/r</a:t>
            </a:r>
            <a:endParaRPr lang="de-DE" sz="16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sp>
        <p:nvSpPr>
          <p:cNvPr id="63" name="Textfeld 62">
            <a:hlinkClick r:id="rId10" action="ppaction://hlinksldjump"/>
          </p:cNvPr>
          <p:cNvSpPr txBox="1"/>
          <p:nvPr/>
        </p:nvSpPr>
        <p:spPr>
          <a:xfrm>
            <a:off x="7598395" y="5210877"/>
            <a:ext cx="1716056" cy="415498"/>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4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Lehrkräfte</a:t>
            </a:r>
          </a:p>
          <a:p>
            <a:pPr algn="ctr"/>
            <a:endParaRPr lang="de-DE" sz="4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sp>
        <p:nvSpPr>
          <p:cNvPr id="6" name="Rechteck 5"/>
          <p:cNvSpPr/>
          <p:nvPr/>
        </p:nvSpPr>
        <p:spPr>
          <a:xfrm>
            <a:off x="10032675" y="4908617"/>
            <a:ext cx="943097" cy="957635"/>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Ellipse 9"/>
          <p:cNvSpPr/>
          <p:nvPr/>
        </p:nvSpPr>
        <p:spPr>
          <a:xfrm>
            <a:off x="10032675" y="4627172"/>
            <a:ext cx="943097" cy="691509"/>
          </a:xfrm>
          <a:prstGeom prst="ellipse">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8" name="Textfeld 67">
            <a:hlinkClick r:id="rId11" action="ppaction://hlinksldjump"/>
          </p:cNvPr>
          <p:cNvSpPr txBox="1"/>
          <p:nvPr/>
        </p:nvSpPr>
        <p:spPr>
          <a:xfrm>
            <a:off x="7572496" y="3977856"/>
            <a:ext cx="1741955" cy="446276"/>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4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Beauftragte für…</a:t>
            </a:r>
          </a:p>
          <a:p>
            <a:pPr algn="ctr"/>
            <a:endParaRPr lang="de-DE" sz="4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a:p>
            <a:pPr algn="ctr"/>
            <a:endParaRPr lang="de-DE" sz="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sp>
        <p:nvSpPr>
          <p:cNvPr id="69" name="Textfeld 68">
            <a:hlinkClick r:id="rId12" action="ppaction://hlinksldjump"/>
          </p:cNvPr>
          <p:cNvSpPr txBox="1"/>
          <p:nvPr/>
        </p:nvSpPr>
        <p:spPr>
          <a:xfrm>
            <a:off x="9579921" y="3358082"/>
            <a:ext cx="1742400" cy="446276"/>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4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Ersthelfer/innen</a:t>
            </a:r>
          </a:p>
          <a:p>
            <a:pPr algn="ctr"/>
            <a:endParaRPr lang="de-DE" sz="6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sp>
        <p:nvSpPr>
          <p:cNvPr id="70" name="Textfeld 69">
            <a:hlinkClick r:id="rId13" action="ppaction://hlinksldjump"/>
          </p:cNvPr>
          <p:cNvSpPr txBox="1"/>
          <p:nvPr/>
        </p:nvSpPr>
        <p:spPr>
          <a:xfrm>
            <a:off x="9582352" y="3963581"/>
            <a:ext cx="1739969" cy="492443"/>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de-DE" sz="1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Brandschutz-     helfer/innen</a:t>
            </a:r>
            <a:endParaRPr lang="de-DE" sz="7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pic>
        <p:nvPicPr>
          <p:cNvPr id="77" name="Picture 4" descr="educare.champ - plattform educare"/>
          <p:cNvPicPr>
            <a:picLocks noChangeAspect="1" noChangeArrowheads="1"/>
          </p:cNvPicPr>
          <p:nvPr/>
        </p:nvPicPr>
        <p:blipFill>
          <a:blip r:embed="rId14" cstate="print">
            <a:duotone>
              <a:schemeClr val="accent3">
                <a:shade val="45000"/>
                <a:satMod val="135000"/>
              </a:schemeClr>
              <a:prstClr val="white"/>
            </a:duotone>
            <a:extLst>
              <a:ext uri="{BEBA8EAE-BF5A-486C-A8C5-ECC9F3942E4B}">
                <a14:imgProps xmlns:a14="http://schemas.microsoft.com/office/drawing/2010/main">
                  <a14:imgLayer r:embed="rId15">
                    <a14:imgEffect>
                      <a14:artisticGlowEdges/>
                    </a14:imgEffect>
                  </a14:imgLayer>
                </a14:imgProps>
              </a:ext>
              <a:ext uri="{28A0092B-C50C-407E-A947-70E740481C1C}">
                <a14:useLocalDpi xmlns:a14="http://schemas.microsoft.com/office/drawing/2010/main" val="0"/>
              </a:ext>
            </a:extLst>
          </a:blip>
          <a:srcRect/>
          <a:stretch>
            <a:fillRect/>
          </a:stretch>
        </p:blipFill>
        <p:spPr bwMode="auto">
          <a:xfrm flipH="1">
            <a:off x="9970819" y="5249058"/>
            <a:ext cx="1064200" cy="532100"/>
          </a:xfrm>
          <a:prstGeom prst="rect">
            <a:avLst/>
          </a:prstGeom>
          <a:solidFill>
            <a:srgbClr val="FAFBF7">
              <a:alpha val="0"/>
            </a:srgb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pic>
        <p:nvPicPr>
          <p:cNvPr id="14" name="Picture 4" descr="https://www.zentrum-ideenmanagement.de/mediafile/zi-icon_4-runder_tisch.png"/>
          <p:cNvPicPr>
            <a:picLocks noChangeAspect="1" noChangeArrowheads="1"/>
          </p:cNvPicPr>
          <p:nvPr/>
        </p:nvPicPr>
        <p:blipFill>
          <a:blip r:embed="rId16">
            <a:duotone>
              <a:schemeClr val="accent3">
                <a:shade val="45000"/>
                <a:satMod val="135000"/>
              </a:schemeClr>
              <a:prstClr val="white"/>
            </a:duotone>
            <a:extLst>
              <a:ext uri="{BEBA8EAE-BF5A-486C-A8C5-ECC9F3942E4B}">
                <a14:imgProps xmlns:a14="http://schemas.microsoft.com/office/drawing/2010/main">
                  <a14:imgLayer r:embed="rId17">
                    <a14:imgEffect>
                      <a14:artisticGlowEdges/>
                    </a14:imgEffect>
                    <a14:imgEffect>
                      <a14:colorTemperature colorTemp="5234"/>
                    </a14:imgEffect>
                  </a14:imgLayer>
                </a14:imgProps>
              </a:ext>
              <a:ext uri="{28A0092B-C50C-407E-A947-70E740481C1C}">
                <a14:useLocalDpi xmlns:a14="http://schemas.microsoft.com/office/drawing/2010/main" val="0"/>
              </a:ext>
            </a:extLst>
          </a:blip>
          <a:srcRect/>
          <a:stretch>
            <a:fillRect/>
          </a:stretch>
        </p:blipFill>
        <p:spPr bwMode="ltGray">
          <a:xfrm>
            <a:off x="4275623" y="3033982"/>
            <a:ext cx="2275363" cy="1792987"/>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2" name="Gleichschenkliges Dreieck 1">
            <a:extLst>
              <a:ext uri="{FF2B5EF4-FFF2-40B4-BE49-F238E27FC236}">
                <a16:creationId xmlns:a16="http://schemas.microsoft.com/office/drawing/2014/main" id="{D9177642-C05D-FAF4-9F6B-1AD908B4D907}"/>
              </a:ext>
            </a:extLst>
          </p:cNvPr>
          <p:cNvSpPr/>
          <p:nvPr/>
        </p:nvSpPr>
        <p:spPr>
          <a:xfrm>
            <a:off x="7586152" y="1354430"/>
            <a:ext cx="3740394" cy="870124"/>
          </a:xfrm>
          <a:prstGeom prst="triangle">
            <a:avLst>
              <a:gd name="adj" fmla="val 51239"/>
            </a:avLst>
          </a:prstGeom>
          <a:solidFill>
            <a:srgbClr val="E2E0DE"/>
          </a:solidFill>
          <a:ln>
            <a:no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dirty="0"/>
          </a:p>
        </p:txBody>
      </p:sp>
      <p:sp>
        <p:nvSpPr>
          <p:cNvPr id="3" name="Textfeld 2">
            <a:extLst>
              <a:ext uri="{FF2B5EF4-FFF2-40B4-BE49-F238E27FC236}">
                <a16:creationId xmlns:a16="http://schemas.microsoft.com/office/drawing/2014/main" id="{FF5AB9FA-4F0F-AD9B-CA8E-72761D70FC9F}"/>
              </a:ext>
            </a:extLst>
          </p:cNvPr>
          <p:cNvSpPr txBox="1"/>
          <p:nvPr/>
        </p:nvSpPr>
        <p:spPr>
          <a:xfrm>
            <a:off x="8637716" y="1600336"/>
            <a:ext cx="1704340" cy="369332"/>
          </a:xfrm>
          <a:prstGeom prst="rect">
            <a:avLst/>
          </a:prstGeom>
          <a:noFill/>
        </p:spPr>
        <p:txBody>
          <a:bodyPr wrap="square" rtlCol="0">
            <a:spAutoFit/>
          </a:bodyPr>
          <a:lstStyle/>
          <a:p>
            <a:pPr algn="ctr"/>
            <a:r>
              <a:rPr lang="de-DE" b="1"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Schule</a:t>
            </a:r>
            <a:endParaRPr lang="de-DE" sz="1100" b="1"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cxnSp>
        <p:nvCxnSpPr>
          <p:cNvPr id="8" name="Gerade Verbindung mit Pfeil 7">
            <a:extLst>
              <a:ext uri="{FF2B5EF4-FFF2-40B4-BE49-F238E27FC236}">
                <a16:creationId xmlns:a16="http://schemas.microsoft.com/office/drawing/2014/main" id="{F1ED601F-1365-0711-8BFD-BD5547CA0E15}"/>
              </a:ext>
            </a:extLst>
          </p:cNvPr>
          <p:cNvCxnSpPr>
            <a:cxnSpLocks/>
          </p:cNvCxnSpPr>
          <p:nvPr/>
        </p:nvCxnSpPr>
        <p:spPr>
          <a:xfrm flipV="1">
            <a:off x="4078054" y="5048800"/>
            <a:ext cx="2645755" cy="9829"/>
          </a:xfrm>
          <a:prstGeom prst="straightConnector1">
            <a:avLst/>
          </a:prstGeom>
          <a:ln w="38100">
            <a:solidFill>
              <a:schemeClr val="bg2">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13" name="Rechteck 12">
            <a:extLst>
              <a:ext uri="{FF2B5EF4-FFF2-40B4-BE49-F238E27FC236}">
                <a16:creationId xmlns:a16="http://schemas.microsoft.com/office/drawing/2014/main" id="{92C1598B-8F3F-1C27-4459-36947D39672C}"/>
              </a:ext>
            </a:extLst>
          </p:cNvPr>
          <p:cNvSpPr/>
          <p:nvPr/>
        </p:nvSpPr>
        <p:spPr>
          <a:xfrm>
            <a:off x="8438766" y="3131232"/>
            <a:ext cx="2069784" cy="78936"/>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5" name="Rechteck 14">
            <a:extLst>
              <a:ext uri="{FF2B5EF4-FFF2-40B4-BE49-F238E27FC236}">
                <a16:creationId xmlns:a16="http://schemas.microsoft.com/office/drawing/2014/main" id="{A0375044-2CD0-7DEB-75E3-AA713945E380}"/>
              </a:ext>
            </a:extLst>
          </p:cNvPr>
          <p:cNvSpPr/>
          <p:nvPr/>
        </p:nvSpPr>
        <p:spPr>
          <a:xfrm>
            <a:off x="8438948" y="3185146"/>
            <a:ext cx="72000" cy="180000"/>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7" name="Rechteck 16">
            <a:extLst>
              <a:ext uri="{FF2B5EF4-FFF2-40B4-BE49-F238E27FC236}">
                <a16:creationId xmlns:a16="http://schemas.microsoft.com/office/drawing/2014/main" id="{A2A9F75A-CC0F-2BBB-1E6C-2641663E43D5}"/>
              </a:ext>
            </a:extLst>
          </p:cNvPr>
          <p:cNvSpPr/>
          <p:nvPr/>
        </p:nvSpPr>
        <p:spPr>
          <a:xfrm>
            <a:off x="10436550" y="3206882"/>
            <a:ext cx="72000" cy="216000"/>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8" name="Rechteck 17">
            <a:extLst>
              <a:ext uri="{FF2B5EF4-FFF2-40B4-BE49-F238E27FC236}">
                <a16:creationId xmlns:a16="http://schemas.microsoft.com/office/drawing/2014/main" id="{50BEDF23-276C-BDF8-CA34-0EA655F7EBFD}"/>
              </a:ext>
            </a:extLst>
          </p:cNvPr>
          <p:cNvSpPr/>
          <p:nvPr/>
        </p:nvSpPr>
        <p:spPr>
          <a:xfrm>
            <a:off x="9419749" y="2853854"/>
            <a:ext cx="72000" cy="353028"/>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 name="Ellipse 3">
            <a:hlinkClick r:id="rId18" action="ppaction://hlinksldjump"/>
            <a:extLst>
              <a:ext uri="{FF2B5EF4-FFF2-40B4-BE49-F238E27FC236}">
                <a16:creationId xmlns:a16="http://schemas.microsoft.com/office/drawing/2014/main" id="{2F375949-6BA3-9C54-7244-AD5287650716}"/>
              </a:ext>
            </a:extLst>
          </p:cNvPr>
          <p:cNvSpPr/>
          <p:nvPr/>
        </p:nvSpPr>
        <p:spPr>
          <a:xfrm>
            <a:off x="4124113" y="1880877"/>
            <a:ext cx="2553636" cy="1026299"/>
          </a:xfrm>
          <a:prstGeom prst="ellipse">
            <a:avLst/>
          </a:prstGeom>
          <a:solidFill>
            <a:srgbClr val="E2E0D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rgbClr val="C00000"/>
                </a:solidFill>
                <a:ea typeface="Tahoma" panose="020B0604030504040204" pitchFamily="34" charset="0"/>
                <a:cs typeface="Tahoma" panose="020B0604030504040204" pitchFamily="34" charset="0"/>
              </a:rPr>
              <a:t>§</a:t>
            </a:r>
          </a:p>
          <a:p>
            <a:pPr algn="ctr"/>
            <a:endParaRPr lang="de-DE" sz="100" b="1" dirty="0">
              <a:solidFill>
                <a:schemeClr val="bg2">
                  <a:lumMod val="50000"/>
                </a:schemeClr>
              </a:solidFill>
              <a:ea typeface="Tahoma" panose="020B0604030504040204" pitchFamily="34" charset="0"/>
              <a:cs typeface="Tahoma" panose="020B0604030504040204" pitchFamily="34" charset="0"/>
            </a:endParaRPr>
          </a:p>
          <a:p>
            <a:pPr algn="ctr"/>
            <a:endParaRPr lang="de-DE" sz="100" b="1"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endParaRPr>
          </a:p>
          <a:p>
            <a:pPr algn="ctr"/>
            <a:r>
              <a:rPr lang="de-DE" sz="1400" b="1"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Arbeits- und Gesundheitsschutz</a:t>
            </a:r>
            <a:endParaRPr lang="de-DE" sz="2400" b="1" dirty="0">
              <a:solidFill>
                <a:srgbClr val="C00000"/>
              </a:solidFill>
            </a:endParaRPr>
          </a:p>
          <a:p>
            <a:pPr algn="ctr"/>
            <a:r>
              <a:rPr lang="de-DE" sz="1400" b="1" dirty="0">
                <a:solidFill>
                  <a:schemeClr val="tx1">
                    <a:lumMod val="75000"/>
                    <a:lumOff val="25000"/>
                  </a:schemeClr>
                </a:solidFill>
                <a:latin typeface="Century Gothic" panose="020B0502020202020204" pitchFamily="34" charset="0"/>
                <a:ea typeface="Tahoma" panose="020B0604030504040204" pitchFamily="34" charset="0"/>
                <a:cs typeface="Tahoma" panose="020B0604030504040204" pitchFamily="34" charset="0"/>
              </a:rPr>
              <a:t> </a:t>
            </a:r>
          </a:p>
        </p:txBody>
      </p:sp>
      <p:sp>
        <p:nvSpPr>
          <p:cNvPr id="33" name="Rechteck 32">
            <a:extLst>
              <a:ext uri="{FF2B5EF4-FFF2-40B4-BE49-F238E27FC236}">
                <a16:creationId xmlns:a16="http://schemas.microsoft.com/office/drawing/2014/main" id="{84C93FE8-3972-4F52-8BEF-6A83999D734A}"/>
              </a:ext>
            </a:extLst>
          </p:cNvPr>
          <p:cNvSpPr/>
          <p:nvPr/>
        </p:nvSpPr>
        <p:spPr>
          <a:xfrm>
            <a:off x="8438766" y="4402882"/>
            <a:ext cx="72000" cy="252000"/>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4" name="Rechteck 33">
            <a:extLst>
              <a:ext uri="{FF2B5EF4-FFF2-40B4-BE49-F238E27FC236}">
                <a16:creationId xmlns:a16="http://schemas.microsoft.com/office/drawing/2014/main" id="{AC81808D-6B63-49D6-A844-7587D79481A0}"/>
              </a:ext>
            </a:extLst>
          </p:cNvPr>
          <p:cNvSpPr/>
          <p:nvPr/>
        </p:nvSpPr>
        <p:spPr>
          <a:xfrm>
            <a:off x="10436550" y="3803836"/>
            <a:ext cx="72000" cy="180000"/>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5" name="Rechteck 34">
            <a:extLst>
              <a:ext uri="{FF2B5EF4-FFF2-40B4-BE49-F238E27FC236}">
                <a16:creationId xmlns:a16="http://schemas.microsoft.com/office/drawing/2014/main" id="{979047C4-BB60-40B7-B8FD-3653BBAC0828}"/>
              </a:ext>
            </a:extLst>
          </p:cNvPr>
          <p:cNvSpPr/>
          <p:nvPr/>
        </p:nvSpPr>
        <p:spPr>
          <a:xfrm>
            <a:off x="8443529" y="3805158"/>
            <a:ext cx="72000" cy="252000"/>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42" name="Gerader Verbinder 41">
            <a:extLst>
              <a:ext uri="{FF2B5EF4-FFF2-40B4-BE49-F238E27FC236}">
                <a16:creationId xmlns:a16="http://schemas.microsoft.com/office/drawing/2014/main" id="{2CA92CA2-3673-4CAA-86A6-7705541D7552}"/>
              </a:ext>
            </a:extLst>
          </p:cNvPr>
          <p:cNvCxnSpPr/>
          <p:nvPr/>
        </p:nvCxnSpPr>
        <p:spPr>
          <a:xfrm flipV="1">
            <a:off x="498764" y="1107671"/>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48" name="Textfeld 47">
            <a:extLst>
              <a:ext uri="{FF2B5EF4-FFF2-40B4-BE49-F238E27FC236}">
                <a16:creationId xmlns:a16="http://schemas.microsoft.com/office/drawing/2014/main" id="{1D5DA064-0B3F-45EA-B5EF-6DFB75C7161C}"/>
              </a:ext>
            </a:extLst>
          </p:cNvPr>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49" name="Textfeld 48">
            <a:extLst>
              <a:ext uri="{FF2B5EF4-FFF2-40B4-BE49-F238E27FC236}">
                <a16:creationId xmlns:a16="http://schemas.microsoft.com/office/drawing/2014/main" id="{21E183FD-8119-4550-9BE6-92FB7CA217C7}"/>
              </a:ext>
            </a:extLst>
          </p:cNvPr>
          <p:cNvSpPr txBox="1"/>
          <p:nvPr/>
        </p:nvSpPr>
        <p:spPr>
          <a:xfrm>
            <a:off x="397311" y="303623"/>
            <a:ext cx="8089984" cy="584775"/>
          </a:xfrm>
          <a:prstGeom prst="rect">
            <a:avLst/>
          </a:prstGeom>
          <a:noFill/>
        </p:spPr>
        <p:txBody>
          <a:bodyPr wrap="square" rtlCol="0">
            <a:spAutoFit/>
          </a:bodyPr>
          <a:lstStyle/>
          <a:p>
            <a:r>
              <a:rPr lang="de-DE" sz="3200" dirty="0">
                <a:solidFill>
                  <a:srgbClr val="C00000"/>
                </a:solidFill>
              </a:rPr>
              <a:t>Akteure</a:t>
            </a:r>
          </a:p>
        </p:txBody>
      </p:sp>
      <p:sp>
        <p:nvSpPr>
          <p:cNvPr id="37" name="Textfeld 36">
            <a:extLst>
              <a:ext uri="{FF2B5EF4-FFF2-40B4-BE49-F238E27FC236}">
                <a16:creationId xmlns:a16="http://schemas.microsoft.com/office/drawing/2014/main" id="{2C6A8085-A50D-4A1F-AE8B-1CD925B915E9}"/>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44" name="Picture 4" descr="https://s.schulamt-bw.de/site/pbs-bw-km-root/get/params_E-2095755824/6519626/landeswappen_klein.png">
            <a:extLst>
              <a:ext uri="{FF2B5EF4-FFF2-40B4-BE49-F238E27FC236}">
                <a16:creationId xmlns:a16="http://schemas.microsoft.com/office/drawing/2014/main" id="{E0D159CE-8522-49E8-BB27-473E612AEEEF}"/>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sp>
        <p:nvSpPr>
          <p:cNvPr id="40" name="Textfeld 39">
            <a:hlinkClick r:id="rId20" action="ppaction://hlinksldjump"/>
            <a:extLst>
              <a:ext uri="{FF2B5EF4-FFF2-40B4-BE49-F238E27FC236}">
                <a16:creationId xmlns:a16="http://schemas.microsoft.com/office/drawing/2014/main" id="{C2B2BC41-DFD4-44DA-9560-34C68BD86180}"/>
              </a:ext>
            </a:extLst>
          </p:cNvPr>
          <p:cNvSpPr txBox="1"/>
          <p:nvPr/>
        </p:nvSpPr>
        <p:spPr>
          <a:xfrm>
            <a:off x="7586152" y="4587135"/>
            <a:ext cx="1741955" cy="461665"/>
          </a:xfrm>
          <a:prstGeom prst="rect">
            <a:avLst/>
          </a:prstGeom>
          <a:solidFill>
            <a:srgbClr val="E9E8DF"/>
          </a:solidFill>
          <a:ln>
            <a:noFill/>
          </a:ln>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de-DE" sz="1200"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rPr>
              <a:t>Fachschafts-vorsitzende</a:t>
            </a:r>
            <a:endParaRPr lang="de-DE" dirty="0">
              <a:solidFill>
                <a:schemeClr val="tx1">
                  <a:lumMod val="65000"/>
                  <a:lumOff val="35000"/>
                </a:schemeClr>
              </a:solidFill>
              <a:latin typeface="Century Gothic" panose="020B0502020202020204" pitchFamily="34" charset="0"/>
              <a:ea typeface="Tahoma" panose="020B0604030504040204" pitchFamily="34" charset="0"/>
              <a:cs typeface="Tahoma" panose="020B0604030504040204" pitchFamily="34" charset="0"/>
            </a:endParaRPr>
          </a:p>
        </p:txBody>
      </p:sp>
      <p:sp>
        <p:nvSpPr>
          <p:cNvPr id="51" name="Rechteck 50">
            <a:extLst>
              <a:ext uri="{FF2B5EF4-FFF2-40B4-BE49-F238E27FC236}">
                <a16:creationId xmlns:a16="http://schemas.microsoft.com/office/drawing/2014/main" id="{74DBF80D-555A-4FD9-ADB7-C241F96F71C2}"/>
              </a:ext>
            </a:extLst>
          </p:cNvPr>
          <p:cNvSpPr/>
          <p:nvPr/>
        </p:nvSpPr>
        <p:spPr>
          <a:xfrm>
            <a:off x="8438766" y="5048706"/>
            <a:ext cx="72000" cy="252000"/>
          </a:xfrm>
          <a:prstGeom prst="rect">
            <a:avLst/>
          </a:prstGeom>
          <a:solidFill>
            <a:srgbClr val="E9E8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39" name="Gerader Verbinder 38">
            <a:extLst>
              <a:ext uri="{FF2B5EF4-FFF2-40B4-BE49-F238E27FC236}">
                <a16:creationId xmlns:a16="http://schemas.microsoft.com/office/drawing/2014/main" id="{78D2A19A-A02F-4388-86F6-B7C80CBE77D3}"/>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52" name="Interaktive Schaltfläche: Zur Startseite wechseln 51">
            <a:hlinkClick r:id="rId21" action="ppaction://hlinksldjump" highlightClick="1"/>
            <a:extLst>
              <a:ext uri="{FF2B5EF4-FFF2-40B4-BE49-F238E27FC236}">
                <a16:creationId xmlns:a16="http://schemas.microsoft.com/office/drawing/2014/main" id="{BE5A3A14-8972-403A-BA4F-C2EBA10F7396}"/>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3986896896"/>
      </p:ext>
    </p:ext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7"/>
                                        </p:tgtEl>
                                        <p:attrNameLst>
                                          <p:attrName>style.visibility</p:attrName>
                                        </p:attrNameLst>
                                      </p:cBhvr>
                                      <p:to>
                                        <p:strVal val="visible"/>
                                      </p:to>
                                    </p:set>
                                    <p:animEffect transition="in" filter="fade">
                                      <p:cBhvr>
                                        <p:cTn id="12" dur="1000"/>
                                        <p:tgtEl>
                                          <p:spTgt spid="77"/>
                                        </p:tgtEl>
                                      </p:cBhvr>
                                    </p:animEffect>
                                    <p:anim calcmode="lin" valueType="num">
                                      <p:cBhvr>
                                        <p:cTn id="13" dur="1000" fill="hold"/>
                                        <p:tgtEl>
                                          <p:spTgt spid="77"/>
                                        </p:tgtEl>
                                        <p:attrNameLst>
                                          <p:attrName>ppt_x</p:attrName>
                                        </p:attrNameLst>
                                      </p:cBhvr>
                                      <p:tavLst>
                                        <p:tav tm="0">
                                          <p:val>
                                            <p:strVal val="#ppt_x"/>
                                          </p:val>
                                        </p:tav>
                                        <p:tav tm="100000">
                                          <p:val>
                                            <p:strVal val="#ppt_x"/>
                                          </p:val>
                                        </p:tav>
                                      </p:tavLst>
                                    </p:anim>
                                    <p:anim calcmode="lin" valueType="num">
                                      <p:cBhvr>
                                        <p:cTn id="14" dur="1000" fill="hold"/>
                                        <p:tgtEl>
                                          <p:spTgt spid="77"/>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42"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anim calcmode="lin" valueType="num">
                                      <p:cBhvr>
                                        <p:cTn id="24" dur="1000" fill="hold"/>
                                        <p:tgtEl>
                                          <p:spTgt spid="8"/>
                                        </p:tgtEl>
                                        <p:attrNameLst>
                                          <p:attrName>ppt_x</p:attrName>
                                        </p:attrNameLst>
                                      </p:cBhvr>
                                      <p:tavLst>
                                        <p:tav tm="0">
                                          <p:val>
                                            <p:strVal val="#ppt_x"/>
                                          </p:val>
                                        </p:tav>
                                        <p:tav tm="100000">
                                          <p:val>
                                            <p:strVal val="#ppt_x"/>
                                          </p:val>
                                        </p:tav>
                                      </p:tavLst>
                                    </p:anim>
                                    <p:anim calcmode="lin" valueType="num">
                                      <p:cBhvr>
                                        <p:cTn id="2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1" y="303623"/>
            <a:ext cx="8089984" cy="584775"/>
          </a:xfrm>
          <a:prstGeom prst="rect">
            <a:avLst/>
          </a:prstGeom>
          <a:noFill/>
        </p:spPr>
        <p:txBody>
          <a:bodyPr wrap="square" rtlCol="0">
            <a:spAutoFit/>
          </a:bodyPr>
          <a:lstStyle/>
          <a:p>
            <a:r>
              <a:rPr lang="de-DE" sz="3200" dirty="0">
                <a:solidFill>
                  <a:srgbClr val="C00000"/>
                </a:solidFill>
              </a:rPr>
              <a:t>Wichtige Regelungen des Arbeitsschutzgesetzes</a:t>
            </a:r>
          </a:p>
        </p:txBody>
      </p:sp>
      <p:sp>
        <p:nvSpPr>
          <p:cNvPr id="25" name="Textfeld 24"/>
          <p:cNvSpPr txBox="1"/>
          <p:nvPr/>
        </p:nvSpPr>
        <p:spPr>
          <a:xfrm>
            <a:off x="498763" y="2301935"/>
            <a:ext cx="10989426" cy="3046988"/>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die erforderlichen </a:t>
            </a:r>
            <a:r>
              <a:rPr lang="de-DE" sz="1600" b="1" dirty="0">
                <a:solidFill>
                  <a:schemeClr val="bg2">
                    <a:lumMod val="25000"/>
                  </a:schemeClr>
                </a:solidFill>
                <a:cs typeface="Arial" panose="020B0604020202020204" pitchFamily="34" charset="0"/>
              </a:rPr>
              <a:t>Maßnahmen des Arbeitsschutzes </a:t>
            </a:r>
            <a:r>
              <a:rPr lang="de-DE" sz="1600" dirty="0">
                <a:solidFill>
                  <a:schemeClr val="bg2">
                    <a:lumMod val="25000"/>
                  </a:schemeClr>
                </a:solidFill>
                <a:cs typeface="Arial" panose="020B0604020202020204" pitchFamily="34" charset="0"/>
              </a:rPr>
              <a:t>zu treffen</a:t>
            </a:r>
          </a:p>
          <a:p>
            <a:pPr marL="285750" indent="-285750">
              <a:buFont typeface="Wingdings" panose="05000000000000000000" pitchFamily="2" charset="2"/>
              <a:buChar char="§"/>
            </a:pPr>
            <a:endParaRPr lang="de-DE" sz="8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für </a:t>
            </a:r>
            <a:r>
              <a:rPr lang="de-DE" sz="1600" b="1" dirty="0">
                <a:solidFill>
                  <a:schemeClr val="bg2">
                    <a:lumMod val="25000"/>
                  </a:schemeClr>
                </a:solidFill>
                <a:cs typeface="Arial" panose="020B0604020202020204" pitchFamily="34" charset="0"/>
              </a:rPr>
              <a:t>eine geeignete Organisation </a:t>
            </a:r>
            <a:r>
              <a:rPr lang="de-DE" sz="1600" dirty="0">
                <a:solidFill>
                  <a:schemeClr val="bg2">
                    <a:lumMod val="25000"/>
                  </a:schemeClr>
                </a:solidFill>
                <a:cs typeface="Arial" panose="020B0604020202020204" pitchFamily="34" charset="0"/>
              </a:rPr>
              <a:t>zu sorgen </a:t>
            </a:r>
            <a:endParaRPr lang="de-DE" sz="1600" dirty="0">
              <a:solidFill>
                <a:srgbClr val="C00000"/>
              </a:solidFill>
              <a:cs typeface="Arial" panose="020B0604020202020204" pitchFamily="34" charset="0"/>
            </a:endParaRPr>
          </a:p>
          <a:p>
            <a:pPr marL="285750" indent="-285750">
              <a:buFont typeface="Wingdings" panose="05000000000000000000" pitchFamily="2" charset="2"/>
              <a:buChar char="§"/>
            </a:pPr>
            <a:endParaRPr lang="de-DE" sz="8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die Arbeit so zu gestalten, dass eine </a:t>
            </a:r>
            <a:r>
              <a:rPr lang="de-DE" sz="1600" b="1" dirty="0">
                <a:solidFill>
                  <a:schemeClr val="bg2">
                    <a:lumMod val="25000"/>
                  </a:schemeClr>
                </a:solidFill>
                <a:cs typeface="Arial" panose="020B0604020202020204" pitchFamily="34" charset="0"/>
              </a:rPr>
              <a:t>Gefährdung für die physische und psychische Gesundheit möglichst vermieden </a:t>
            </a:r>
            <a:r>
              <a:rPr lang="de-DE" sz="1600" dirty="0">
                <a:solidFill>
                  <a:schemeClr val="bg2">
                    <a:lumMod val="25000"/>
                  </a:schemeClr>
                </a:solidFill>
                <a:cs typeface="Arial" panose="020B0604020202020204" pitchFamily="34" charset="0"/>
              </a:rPr>
              <a:t>und die verbleibende Gefährdung möglichst gering gehalten wird </a:t>
            </a:r>
            <a:endParaRPr lang="de-DE" sz="1600" dirty="0">
              <a:solidFill>
                <a:srgbClr val="C00000"/>
              </a:solidFill>
              <a:cs typeface="Arial" panose="020B0604020202020204" pitchFamily="34" charset="0"/>
            </a:endParaRPr>
          </a:p>
          <a:p>
            <a:endParaRPr lang="de-DE" sz="8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durch eine </a:t>
            </a:r>
            <a:r>
              <a:rPr lang="de-DE" sz="1600" b="1" dirty="0">
                <a:solidFill>
                  <a:schemeClr val="bg2">
                    <a:lumMod val="25000"/>
                  </a:schemeClr>
                </a:solidFill>
                <a:cs typeface="Arial" panose="020B0604020202020204" pitchFamily="34" charset="0"/>
              </a:rPr>
              <a:t>Beurteilung</a:t>
            </a:r>
            <a:r>
              <a:rPr lang="de-DE" sz="1600" dirty="0">
                <a:solidFill>
                  <a:schemeClr val="bg2">
                    <a:lumMod val="25000"/>
                  </a:schemeClr>
                </a:solidFill>
                <a:cs typeface="Arial" panose="020B0604020202020204" pitchFamily="34" charset="0"/>
              </a:rPr>
              <a:t> der für die Beschäftigten mit der Arbeit verbundenen Gefährdungen zu ermitteln, welche Maßnahmen des Arbeitsschutzes erforderlich sind </a:t>
            </a:r>
            <a:endParaRPr lang="de-DE" sz="1600" dirty="0">
              <a:solidFill>
                <a:srgbClr val="C00000"/>
              </a:solidFill>
              <a:cs typeface="Arial" panose="020B0604020202020204" pitchFamily="34" charset="0"/>
            </a:endParaRPr>
          </a:p>
          <a:p>
            <a:endParaRPr lang="de-DE" sz="8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die Ergebnisse der Gefährdungsbeurteilung zu </a:t>
            </a:r>
            <a:r>
              <a:rPr lang="de-DE" sz="1600" b="1" dirty="0">
                <a:solidFill>
                  <a:schemeClr val="bg2">
                    <a:lumMod val="25000"/>
                  </a:schemeClr>
                </a:solidFill>
                <a:cs typeface="Arial" panose="020B0604020202020204" pitchFamily="34" charset="0"/>
              </a:rPr>
              <a:t>dokumentieren</a:t>
            </a:r>
            <a:r>
              <a:rPr lang="de-DE" sz="1600" dirty="0">
                <a:solidFill>
                  <a:schemeClr val="bg2">
                    <a:lumMod val="25000"/>
                  </a:schemeClr>
                </a:solidFill>
                <a:cs typeface="Arial" panose="020B0604020202020204" pitchFamily="34" charset="0"/>
              </a:rPr>
              <a:t> </a:t>
            </a:r>
            <a:endParaRPr lang="de-DE" sz="1600" dirty="0">
              <a:solidFill>
                <a:srgbClr val="C00000"/>
              </a:solidFill>
              <a:cs typeface="Arial" panose="020B0604020202020204" pitchFamily="34" charset="0"/>
            </a:endParaRPr>
          </a:p>
          <a:p>
            <a:endParaRPr lang="de-DE" sz="800" dirty="0">
              <a:solidFill>
                <a:schemeClr val="accent2"/>
              </a:solidFill>
              <a:cs typeface="Arial" panose="020B0604020202020204" pitchFamily="34" charset="0"/>
            </a:endParaRPr>
          </a:p>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die Beschäftigten über Sicherheit und Gesundheitsschutz zu </a:t>
            </a:r>
            <a:r>
              <a:rPr lang="de-DE" sz="1600" b="1" dirty="0">
                <a:solidFill>
                  <a:schemeClr val="bg2">
                    <a:lumMod val="25000"/>
                  </a:schemeClr>
                </a:solidFill>
                <a:cs typeface="Arial" panose="020B0604020202020204" pitchFamily="34" charset="0"/>
              </a:rPr>
              <a:t>unterweisen</a:t>
            </a:r>
            <a:r>
              <a:rPr lang="de-DE" sz="1600" dirty="0">
                <a:solidFill>
                  <a:schemeClr val="bg2">
                    <a:lumMod val="25000"/>
                  </a:schemeClr>
                </a:solidFill>
                <a:cs typeface="Arial" panose="020B0604020202020204" pitchFamily="34" charset="0"/>
              </a:rPr>
              <a:t> </a:t>
            </a:r>
            <a:endParaRPr lang="de-DE" sz="1600" dirty="0">
              <a:solidFill>
                <a:srgbClr val="C00000"/>
              </a:solidFill>
              <a:cs typeface="Arial" panose="020B0604020202020204" pitchFamily="34" charset="0"/>
            </a:endParaRPr>
          </a:p>
          <a:p>
            <a:endParaRPr lang="de-DE" sz="8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1600" dirty="0">
                <a:solidFill>
                  <a:schemeClr val="bg2">
                    <a:lumMod val="25000"/>
                  </a:schemeClr>
                </a:solidFill>
                <a:cs typeface="Arial" panose="020B0604020202020204" pitchFamily="34" charset="0"/>
              </a:rPr>
              <a:t>Aufgaben an zuverlässige und fachkundige / befähigte Lehrkräfte zu übertragen</a:t>
            </a:r>
          </a:p>
        </p:txBody>
      </p:sp>
      <p:cxnSp>
        <p:nvCxnSpPr>
          <p:cNvPr id="4" name="Gerader Verbinder 3"/>
          <p:cNvCxnSpPr/>
          <p:nvPr/>
        </p:nvCxnSpPr>
        <p:spPr>
          <a:xfrm flipV="1">
            <a:off x="498764" y="1107671"/>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2" name="Rechteck 1"/>
          <p:cNvSpPr/>
          <p:nvPr/>
        </p:nvSpPr>
        <p:spPr>
          <a:xfrm>
            <a:off x="508236" y="1916648"/>
            <a:ext cx="4122154" cy="338554"/>
          </a:xfrm>
          <a:prstGeom prst="rect">
            <a:avLst/>
          </a:prstGeom>
        </p:spPr>
        <p:txBody>
          <a:bodyPr wrap="none">
            <a:spAutoFit/>
          </a:bodyPr>
          <a:lstStyle/>
          <a:p>
            <a:r>
              <a:rPr lang="de-DE" sz="1600" dirty="0">
                <a:solidFill>
                  <a:schemeClr val="bg2">
                    <a:lumMod val="25000"/>
                  </a:schemeClr>
                </a:solidFill>
                <a:cs typeface="Arial" panose="020B0604020202020204" pitchFamily="34" charset="0"/>
              </a:rPr>
              <a:t>Der </a:t>
            </a:r>
            <a:r>
              <a:rPr lang="de-DE" sz="1600" b="1" dirty="0">
                <a:solidFill>
                  <a:schemeClr val="bg2">
                    <a:lumMod val="25000"/>
                  </a:schemeClr>
                </a:solidFill>
                <a:cs typeface="Arial" panose="020B0604020202020204" pitchFamily="34" charset="0"/>
              </a:rPr>
              <a:t>Arbeitgeber / Dienstherr </a:t>
            </a:r>
            <a:r>
              <a:rPr lang="de-DE" sz="1600" dirty="0">
                <a:solidFill>
                  <a:schemeClr val="bg2">
                    <a:lumMod val="25000"/>
                  </a:schemeClr>
                </a:solidFill>
                <a:cs typeface="Arial" panose="020B0604020202020204" pitchFamily="34" charset="0"/>
              </a:rPr>
              <a:t>hat insbesondere</a:t>
            </a:r>
          </a:p>
        </p:txBody>
      </p:sp>
      <p:sp>
        <p:nvSpPr>
          <p:cNvPr id="11" name="Rechteck 10"/>
          <p:cNvSpPr/>
          <p:nvPr/>
        </p:nvSpPr>
        <p:spPr>
          <a:xfrm>
            <a:off x="498763" y="5471560"/>
            <a:ext cx="10752559" cy="584775"/>
          </a:xfrm>
          <a:prstGeom prst="rect">
            <a:avLst/>
          </a:prstGeom>
        </p:spPr>
        <p:txBody>
          <a:bodyPr wrap="none">
            <a:spAutoFit/>
          </a:bodyPr>
          <a:lstStyle/>
          <a:p>
            <a:r>
              <a:rPr lang="de-DE" sz="1600" b="1" dirty="0">
                <a:solidFill>
                  <a:schemeClr val="bg2">
                    <a:lumMod val="25000"/>
                  </a:schemeClr>
                </a:solidFill>
                <a:cs typeface="Arial" panose="020B0604020202020204" pitchFamily="34" charset="0"/>
              </a:rPr>
              <a:t>Die Beschäftigten haben den Arbeitgeber darin zu unterstützen, die Sicherheit und den Gesundheitsschutz der Beschäftigten</a:t>
            </a:r>
          </a:p>
          <a:p>
            <a:r>
              <a:rPr lang="de-DE" sz="1600" b="1" dirty="0">
                <a:solidFill>
                  <a:schemeClr val="bg2">
                    <a:lumMod val="25000"/>
                  </a:schemeClr>
                </a:solidFill>
                <a:cs typeface="Arial" panose="020B0604020202020204" pitchFamily="34" charset="0"/>
              </a:rPr>
              <a:t>bei der Arbeit zu gewährleisten    </a:t>
            </a:r>
            <a:r>
              <a:rPr lang="de-DE" sz="1600" b="1" dirty="0">
                <a:solidFill>
                  <a:srgbClr val="C00000"/>
                </a:solidFill>
                <a:cs typeface="Arial" panose="020B0604020202020204" pitchFamily="34" charset="0"/>
              </a:rPr>
              <a:t>                         </a:t>
            </a:r>
            <a:endParaRPr lang="de-DE" sz="1600" b="1" dirty="0">
              <a:cs typeface="Arial" panose="020B0604020202020204" pitchFamily="34" charset="0"/>
            </a:endParaRPr>
          </a:p>
        </p:txBody>
      </p:sp>
      <p:sp>
        <p:nvSpPr>
          <p:cNvPr id="12" name="Rechteck 11"/>
          <p:cNvSpPr/>
          <p:nvPr/>
        </p:nvSpPr>
        <p:spPr>
          <a:xfrm>
            <a:off x="508236" y="1241393"/>
            <a:ext cx="10136942" cy="584775"/>
          </a:xfrm>
          <a:prstGeom prst="rect">
            <a:avLst/>
          </a:prstGeom>
        </p:spPr>
        <p:txBody>
          <a:bodyPr wrap="none">
            <a:spAutoFit/>
          </a:bodyPr>
          <a:lstStyle/>
          <a:p>
            <a:r>
              <a:rPr lang="de-DE" sz="1600" b="1" dirty="0">
                <a:solidFill>
                  <a:schemeClr val="bg2">
                    <a:lumMod val="25000"/>
                  </a:schemeClr>
                </a:solidFill>
                <a:cs typeface="Arial" panose="020B0604020202020204" pitchFamily="34" charset="0"/>
              </a:rPr>
              <a:t>Der Arbeitgeber / Dienstherr kann zuverlässige und fachkundige Personen schriftlich damit beauftragen, obliegende </a:t>
            </a:r>
          </a:p>
          <a:p>
            <a:r>
              <a:rPr lang="de-DE" sz="1600" b="1" dirty="0">
                <a:solidFill>
                  <a:schemeClr val="bg2">
                    <a:lumMod val="25000"/>
                  </a:schemeClr>
                </a:solidFill>
                <a:cs typeface="Arial" panose="020B0604020202020204" pitchFamily="34" charset="0"/>
              </a:rPr>
              <a:t>Aufgaben in eigener Verantwortung wahrzunehmen </a:t>
            </a:r>
            <a:r>
              <a:rPr lang="de-DE" sz="1600" b="1" dirty="0">
                <a:solidFill>
                  <a:srgbClr val="C00000"/>
                </a:solidFill>
                <a:cs typeface="Arial" panose="020B0604020202020204" pitchFamily="34" charset="0"/>
              </a:rPr>
              <a:t>                            </a:t>
            </a:r>
            <a:endParaRPr lang="de-DE" sz="1600" b="1" dirty="0">
              <a:cs typeface="Arial" panose="020B0604020202020204" pitchFamily="34" charset="0"/>
            </a:endParaRPr>
          </a:p>
        </p:txBody>
      </p:sp>
      <p:sp>
        <p:nvSpPr>
          <p:cNvPr id="17" name="Textfeld 16">
            <a:extLst>
              <a:ext uri="{FF2B5EF4-FFF2-40B4-BE49-F238E27FC236}">
                <a16:creationId xmlns:a16="http://schemas.microsoft.com/office/drawing/2014/main" id="{91D7F819-DEC8-491B-B940-33E990730E4F}"/>
              </a:ext>
            </a:extLst>
          </p:cNvPr>
          <p:cNvSpPr txBox="1"/>
          <p:nvPr/>
        </p:nvSpPr>
        <p:spPr>
          <a:xfrm>
            <a:off x="7739328" y="6412356"/>
            <a:ext cx="3501116" cy="276999"/>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1B828456-AB46-44EC-A86A-44B59512D5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4" name="Gerader Verbinder 13">
            <a:extLst>
              <a:ext uri="{FF2B5EF4-FFF2-40B4-BE49-F238E27FC236}">
                <a16:creationId xmlns:a16="http://schemas.microsoft.com/office/drawing/2014/main" id="{83D79B1C-3749-4F2F-9C1D-70D3B6D05A21}"/>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5" name="Interaktive Schaltfläche: Zur Startseite wechseln 14">
            <a:hlinkClick r:id="rId3" action="ppaction://hlinksldjump" highlightClick="1"/>
            <a:extLst>
              <a:ext uri="{FF2B5EF4-FFF2-40B4-BE49-F238E27FC236}">
                <a16:creationId xmlns:a16="http://schemas.microsoft.com/office/drawing/2014/main" id="{BB48F18C-5360-4A41-B15E-5372A9230379}"/>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Textfeld 2">
            <a:hlinkClick r:id="rId4"/>
            <a:extLst>
              <a:ext uri="{FF2B5EF4-FFF2-40B4-BE49-F238E27FC236}">
                <a16:creationId xmlns:a16="http://schemas.microsoft.com/office/drawing/2014/main" id="{3F509E85-8EA0-41B4-B7ED-2D8D3454B9A1}"/>
              </a:ext>
            </a:extLst>
          </p:cNvPr>
          <p:cNvSpPr txBox="1"/>
          <p:nvPr/>
        </p:nvSpPr>
        <p:spPr>
          <a:xfrm>
            <a:off x="6004942" y="2315284"/>
            <a:ext cx="1494595" cy="338554"/>
          </a:xfrm>
          <a:prstGeom prst="rect">
            <a:avLst/>
          </a:prstGeom>
          <a:noFill/>
        </p:spPr>
        <p:txBody>
          <a:bodyPr wrap="square" rtlCol="0">
            <a:spAutoFit/>
          </a:bodyPr>
          <a:lstStyle/>
          <a:p>
            <a:r>
              <a:rPr lang="de-DE" sz="1600" dirty="0">
                <a:solidFill>
                  <a:srgbClr val="C00000"/>
                </a:solidFill>
              </a:rPr>
              <a:t>(§ 3 ArbSchG)</a:t>
            </a:r>
          </a:p>
        </p:txBody>
      </p:sp>
      <p:sp>
        <p:nvSpPr>
          <p:cNvPr id="16" name="Textfeld 15">
            <a:hlinkClick r:id="rId4"/>
            <a:extLst>
              <a:ext uri="{FF2B5EF4-FFF2-40B4-BE49-F238E27FC236}">
                <a16:creationId xmlns:a16="http://schemas.microsoft.com/office/drawing/2014/main" id="{99430A87-0091-4AE9-9131-EF5D0417466F}"/>
              </a:ext>
            </a:extLst>
          </p:cNvPr>
          <p:cNvSpPr txBox="1"/>
          <p:nvPr/>
        </p:nvSpPr>
        <p:spPr>
          <a:xfrm>
            <a:off x="4318285" y="2683606"/>
            <a:ext cx="1494595" cy="338554"/>
          </a:xfrm>
          <a:prstGeom prst="rect">
            <a:avLst/>
          </a:prstGeom>
          <a:noFill/>
        </p:spPr>
        <p:txBody>
          <a:bodyPr wrap="square" rtlCol="0">
            <a:spAutoFit/>
          </a:bodyPr>
          <a:lstStyle/>
          <a:p>
            <a:r>
              <a:rPr lang="de-DE" sz="1600" dirty="0">
                <a:solidFill>
                  <a:srgbClr val="C00000"/>
                </a:solidFill>
              </a:rPr>
              <a:t>(§ 3 ArbSchG)</a:t>
            </a:r>
          </a:p>
        </p:txBody>
      </p:sp>
      <p:sp>
        <p:nvSpPr>
          <p:cNvPr id="19" name="Textfeld 18">
            <a:hlinkClick r:id="rId5"/>
            <a:extLst>
              <a:ext uri="{FF2B5EF4-FFF2-40B4-BE49-F238E27FC236}">
                <a16:creationId xmlns:a16="http://schemas.microsoft.com/office/drawing/2014/main" id="{09C7099A-0DBD-4DF1-9411-9E152EB21232}"/>
              </a:ext>
            </a:extLst>
          </p:cNvPr>
          <p:cNvSpPr txBox="1"/>
          <p:nvPr/>
        </p:nvSpPr>
        <p:spPr>
          <a:xfrm>
            <a:off x="5524073" y="3297930"/>
            <a:ext cx="1494595" cy="338554"/>
          </a:xfrm>
          <a:prstGeom prst="rect">
            <a:avLst/>
          </a:prstGeom>
          <a:noFill/>
        </p:spPr>
        <p:txBody>
          <a:bodyPr wrap="square" rtlCol="0">
            <a:spAutoFit/>
          </a:bodyPr>
          <a:lstStyle/>
          <a:p>
            <a:r>
              <a:rPr lang="de-DE" sz="1600" dirty="0">
                <a:solidFill>
                  <a:srgbClr val="C00000"/>
                </a:solidFill>
              </a:rPr>
              <a:t>(§ 4 ArbSchG)</a:t>
            </a:r>
          </a:p>
        </p:txBody>
      </p:sp>
      <p:sp>
        <p:nvSpPr>
          <p:cNvPr id="20" name="Textfeld 19">
            <a:hlinkClick r:id="rId6"/>
            <a:extLst>
              <a:ext uri="{FF2B5EF4-FFF2-40B4-BE49-F238E27FC236}">
                <a16:creationId xmlns:a16="http://schemas.microsoft.com/office/drawing/2014/main" id="{442D5FDE-1ECA-486E-BA21-96982F372584}"/>
              </a:ext>
            </a:extLst>
          </p:cNvPr>
          <p:cNvSpPr txBox="1"/>
          <p:nvPr/>
        </p:nvSpPr>
        <p:spPr>
          <a:xfrm>
            <a:off x="3875467" y="3906297"/>
            <a:ext cx="1494595" cy="338554"/>
          </a:xfrm>
          <a:prstGeom prst="rect">
            <a:avLst/>
          </a:prstGeom>
          <a:noFill/>
        </p:spPr>
        <p:txBody>
          <a:bodyPr wrap="square" rtlCol="0">
            <a:spAutoFit/>
          </a:bodyPr>
          <a:lstStyle/>
          <a:p>
            <a:r>
              <a:rPr lang="de-DE" sz="1600" dirty="0">
                <a:solidFill>
                  <a:srgbClr val="C00000"/>
                </a:solidFill>
              </a:rPr>
              <a:t>(§ 5 ArbSchG)</a:t>
            </a:r>
          </a:p>
        </p:txBody>
      </p:sp>
      <p:sp>
        <p:nvSpPr>
          <p:cNvPr id="21" name="Textfeld 20">
            <a:hlinkClick r:id="rId7"/>
            <a:extLst>
              <a:ext uri="{FF2B5EF4-FFF2-40B4-BE49-F238E27FC236}">
                <a16:creationId xmlns:a16="http://schemas.microsoft.com/office/drawing/2014/main" id="{C2C22791-7F64-4894-96A8-5E464CD512AB}"/>
              </a:ext>
            </a:extLst>
          </p:cNvPr>
          <p:cNvSpPr txBox="1"/>
          <p:nvPr/>
        </p:nvSpPr>
        <p:spPr>
          <a:xfrm>
            <a:off x="5990609" y="4267969"/>
            <a:ext cx="1494595" cy="338554"/>
          </a:xfrm>
          <a:prstGeom prst="rect">
            <a:avLst/>
          </a:prstGeom>
          <a:noFill/>
        </p:spPr>
        <p:txBody>
          <a:bodyPr wrap="square" rtlCol="0">
            <a:spAutoFit/>
          </a:bodyPr>
          <a:lstStyle/>
          <a:p>
            <a:r>
              <a:rPr lang="de-DE" sz="1600" dirty="0">
                <a:solidFill>
                  <a:srgbClr val="C00000"/>
                </a:solidFill>
              </a:rPr>
              <a:t>(§ 6 ArbSchG)</a:t>
            </a:r>
          </a:p>
        </p:txBody>
      </p:sp>
      <p:sp>
        <p:nvSpPr>
          <p:cNvPr id="22" name="Textfeld 21">
            <a:hlinkClick r:id="rId8"/>
            <a:extLst>
              <a:ext uri="{FF2B5EF4-FFF2-40B4-BE49-F238E27FC236}">
                <a16:creationId xmlns:a16="http://schemas.microsoft.com/office/drawing/2014/main" id="{B4DC28FB-A36A-41DE-AA2B-99A8424F0799}"/>
              </a:ext>
            </a:extLst>
          </p:cNvPr>
          <p:cNvSpPr txBox="1"/>
          <p:nvPr/>
        </p:nvSpPr>
        <p:spPr>
          <a:xfrm>
            <a:off x="6871721" y="4627711"/>
            <a:ext cx="1494595" cy="338554"/>
          </a:xfrm>
          <a:prstGeom prst="rect">
            <a:avLst/>
          </a:prstGeom>
          <a:noFill/>
        </p:spPr>
        <p:txBody>
          <a:bodyPr wrap="square" rtlCol="0">
            <a:spAutoFit/>
          </a:bodyPr>
          <a:lstStyle/>
          <a:p>
            <a:r>
              <a:rPr lang="de-DE" sz="1600" dirty="0">
                <a:solidFill>
                  <a:srgbClr val="C00000"/>
                </a:solidFill>
              </a:rPr>
              <a:t>(§ 12 ArbSchG)</a:t>
            </a:r>
          </a:p>
        </p:txBody>
      </p:sp>
      <p:sp>
        <p:nvSpPr>
          <p:cNvPr id="23" name="Textfeld 22">
            <a:hlinkClick r:id="rId9"/>
            <a:extLst>
              <a:ext uri="{FF2B5EF4-FFF2-40B4-BE49-F238E27FC236}">
                <a16:creationId xmlns:a16="http://schemas.microsoft.com/office/drawing/2014/main" id="{DD7DC300-6321-4933-A25B-8749AC28AE8B}"/>
              </a:ext>
            </a:extLst>
          </p:cNvPr>
          <p:cNvSpPr txBox="1"/>
          <p:nvPr/>
        </p:nvSpPr>
        <p:spPr>
          <a:xfrm>
            <a:off x="4951329" y="1482833"/>
            <a:ext cx="1494595" cy="338554"/>
          </a:xfrm>
          <a:prstGeom prst="rect">
            <a:avLst/>
          </a:prstGeom>
          <a:noFill/>
        </p:spPr>
        <p:txBody>
          <a:bodyPr wrap="square" rtlCol="0">
            <a:spAutoFit/>
          </a:bodyPr>
          <a:lstStyle/>
          <a:p>
            <a:r>
              <a:rPr lang="de-DE" sz="1600" dirty="0">
                <a:solidFill>
                  <a:srgbClr val="C00000"/>
                </a:solidFill>
              </a:rPr>
              <a:t>(§ 13 ArbSchG)</a:t>
            </a:r>
          </a:p>
        </p:txBody>
      </p:sp>
      <p:sp>
        <p:nvSpPr>
          <p:cNvPr id="24" name="Textfeld 23">
            <a:hlinkClick r:id="rId10"/>
            <a:extLst>
              <a:ext uri="{FF2B5EF4-FFF2-40B4-BE49-F238E27FC236}">
                <a16:creationId xmlns:a16="http://schemas.microsoft.com/office/drawing/2014/main" id="{A3708A3A-B2A3-4268-80D6-C0A0EEBFDFC5}"/>
              </a:ext>
            </a:extLst>
          </p:cNvPr>
          <p:cNvSpPr txBox="1"/>
          <p:nvPr/>
        </p:nvSpPr>
        <p:spPr>
          <a:xfrm>
            <a:off x="3210847" y="5716835"/>
            <a:ext cx="1494595" cy="338554"/>
          </a:xfrm>
          <a:prstGeom prst="rect">
            <a:avLst/>
          </a:prstGeom>
          <a:noFill/>
        </p:spPr>
        <p:txBody>
          <a:bodyPr wrap="square" rtlCol="0">
            <a:spAutoFit/>
          </a:bodyPr>
          <a:lstStyle/>
          <a:p>
            <a:r>
              <a:rPr lang="de-DE" sz="1600" dirty="0">
                <a:solidFill>
                  <a:srgbClr val="C00000"/>
                </a:solidFill>
              </a:rPr>
              <a:t>(§ 16 ArbSchG)</a:t>
            </a:r>
          </a:p>
        </p:txBody>
      </p:sp>
    </p:spTree>
    <p:extLst>
      <p:ext uri="{BB962C8B-B14F-4D97-AF65-F5344CB8AC3E}">
        <p14:creationId xmlns:p14="http://schemas.microsoft.com/office/powerpoint/2010/main" val="1984173930"/>
      </p:ext>
    </p:extLst>
  </p:cSld>
  <p:clrMapOvr>
    <a:masterClrMapping/>
  </p:clrMapOvr>
  <p:transition spd="slow" advClick="0">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Schulleitung</a:t>
            </a:r>
          </a:p>
        </p:txBody>
      </p:sp>
      <p:sp>
        <p:nvSpPr>
          <p:cNvPr id="25" name="Textfeld 24"/>
          <p:cNvSpPr txBox="1"/>
          <p:nvPr/>
        </p:nvSpPr>
        <p:spPr>
          <a:xfrm>
            <a:off x="508236" y="1461949"/>
            <a:ext cx="10076376" cy="4293483"/>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300" dirty="0">
                <a:solidFill>
                  <a:schemeClr val="bg2">
                    <a:lumMod val="25000"/>
                  </a:schemeClr>
                </a:solidFill>
                <a:cs typeface="Arial" panose="020B0604020202020204" pitchFamily="34" charset="0"/>
              </a:rPr>
              <a:t>verantwortlich für den Arbeits- und Gesundheitsschutz im Sinne des Arbeitsschutzgesetzes</a:t>
            </a:r>
            <a:endParaRPr lang="de-DE" sz="2300" dirty="0">
              <a:solidFill>
                <a:srgbClr val="C00000"/>
              </a:solidFill>
              <a:cs typeface="Arial" panose="020B0604020202020204" pitchFamily="34" charset="0"/>
            </a:endParaRP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300" dirty="0">
                <a:solidFill>
                  <a:schemeClr val="bg2">
                    <a:lumMod val="25000"/>
                  </a:schemeClr>
                </a:solidFill>
                <a:cs typeface="Arial" panose="020B0604020202020204" pitchFamily="34" charset="0"/>
              </a:rPr>
              <a:t>Organisation eines sicheren Schulbetriebs</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300" dirty="0">
                <a:solidFill>
                  <a:schemeClr val="bg2">
                    <a:lumMod val="25000"/>
                  </a:schemeClr>
                </a:solidFill>
                <a:cs typeface="Arial" panose="020B0604020202020204" pitchFamily="34" charset="0"/>
              </a:rPr>
              <a:t>Bestellung von </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300" dirty="0">
                <a:solidFill>
                  <a:schemeClr val="bg2">
                    <a:lumMod val="25000"/>
                  </a:schemeClr>
                </a:solidFill>
                <a:cs typeface="Arial" panose="020B0604020202020204" pitchFamily="34" charset="0"/>
              </a:rPr>
              <a:t>Erstellung und Dokumentation von</a:t>
            </a:r>
            <a:endParaRPr lang="de-DE" sz="2300" dirty="0">
              <a:solidFill>
                <a:srgbClr val="C00000"/>
              </a:solidFill>
              <a:cs typeface="Arial" panose="020B0604020202020204" pitchFamily="34" charset="0"/>
            </a:endParaRP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300" dirty="0">
                <a:solidFill>
                  <a:schemeClr val="bg2">
                    <a:lumMod val="25000"/>
                  </a:schemeClr>
                </a:solidFill>
                <a:cs typeface="Arial" panose="020B0604020202020204" pitchFamily="34" charset="0"/>
              </a:rPr>
              <a:t>Durchführung von Sicherheits- und</a:t>
            </a:r>
            <a:endParaRPr lang="de-DE" sz="2300" dirty="0">
              <a:solidFill>
                <a:srgbClr val="C00000"/>
              </a:solidFill>
              <a:cs typeface="Arial" panose="020B0604020202020204" pitchFamily="34" charset="0"/>
            </a:endParaRP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300" dirty="0">
                <a:solidFill>
                  <a:schemeClr val="bg2">
                    <a:lumMod val="25000"/>
                  </a:schemeClr>
                </a:solidFill>
                <a:cs typeface="Arial" panose="020B0604020202020204" pitchFamily="34" charset="0"/>
              </a:rPr>
              <a:t>Organisation des schulinternen</a:t>
            </a:r>
            <a:endParaRPr lang="de-DE" sz="2300" u="sng" dirty="0">
              <a:solidFill>
                <a:srgbClr val="C00000"/>
              </a:solidFill>
              <a:cs typeface="Arial" panose="020B0604020202020204" pitchFamily="34" charset="0"/>
            </a:endParaRPr>
          </a:p>
          <a:p>
            <a:endParaRPr lang="de-DE" sz="1100" u="sng" dirty="0">
              <a:solidFill>
                <a:srgbClr val="C00000"/>
              </a:solidFill>
              <a:cs typeface="Arial" panose="020B0604020202020204" pitchFamily="34" charset="0"/>
            </a:endParaRPr>
          </a:p>
          <a:p>
            <a:pPr marL="285750" indent="-285750">
              <a:buFont typeface="Wingdings" panose="05000000000000000000" pitchFamily="2" charset="2"/>
              <a:buChar char="§"/>
            </a:pPr>
            <a:r>
              <a:rPr lang="de-DE" sz="2300" dirty="0">
                <a:cs typeface="Arial" panose="020B0604020202020204" pitchFamily="34" charset="0"/>
              </a:rPr>
              <a:t>Übertragung von Aufgaben an zuverlässige und fachkundige / befähigte Lehrkräfte</a:t>
            </a:r>
          </a:p>
        </p:txBody>
      </p:sp>
      <p:cxnSp>
        <p:nvCxnSpPr>
          <p:cNvPr id="4" name="Gerader Verbinder 3"/>
          <p:cNvCxnSpPr/>
          <p:nvPr/>
        </p:nvCxnSpPr>
        <p:spPr>
          <a:xfrm flipV="1">
            <a:off x="498764" y="1107671"/>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2" name="Textfeld 11">
            <a:hlinkClick r:id="rId2" action="ppaction://hlinksldjump"/>
            <a:extLst>
              <a:ext uri="{FF2B5EF4-FFF2-40B4-BE49-F238E27FC236}">
                <a16:creationId xmlns:a16="http://schemas.microsoft.com/office/drawing/2014/main" id="{33065DC9-89FC-4E75-B1F7-42160AFEBA8E}"/>
              </a:ext>
            </a:extLst>
          </p:cNvPr>
          <p:cNvSpPr txBox="1"/>
          <p:nvPr/>
        </p:nvSpPr>
        <p:spPr>
          <a:xfrm>
            <a:off x="8526007" y="4944172"/>
            <a:ext cx="3080635" cy="369332"/>
          </a:xfrm>
          <a:prstGeom prst="rect">
            <a:avLst/>
          </a:prstGeom>
          <a:noFill/>
        </p:spPr>
        <p:txBody>
          <a:bodyPr wrap="square" rtlCol="0">
            <a:spAutoFit/>
          </a:bodyPr>
          <a:lstStyle/>
          <a:p>
            <a:pPr algn="r"/>
            <a:r>
              <a:rPr lang="de-DE" dirty="0">
                <a:solidFill>
                  <a:srgbClr val="C00000"/>
                </a:solidFill>
              </a:rPr>
              <a:t>Checklisten</a:t>
            </a:r>
          </a:p>
        </p:txBody>
      </p:sp>
      <p:sp>
        <p:nvSpPr>
          <p:cNvPr id="15" name="Textfeld 14">
            <a:extLst>
              <a:ext uri="{FF2B5EF4-FFF2-40B4-BE49-F238E27FC236}">
                <a16:creationId xmlns:a16="http://schemas.microsoft.com/office/drawing/2014/main" id="{1BBC14CF-3AFA-41EA-B7F5-D04AF936ACEA}"/>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9" name="Picture 4" descr="https://s.schulamt-bw.de/site/pbs-bw-km-root/get/params_E-2095755824/6519626/landeswappen_klein.png">
            <a:extLst>
              <a:ext uri="{FF2B5EF4-FFF2-40B4-BE49-F238E27FC236}">
                <a16:creationId xmlns:a16="http://schemas.microsoft.com/office/drawing/2014/main" id="{0D3659AC-0946-4F0A-8DA2-BB0D2F041C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r Verbinder 12">
            <a:extLst>
              <a:ext uri="{FF2B5EF4-FFF2-40B4-BE49-F238E27FC236}">
                <a16:creationId xmlns:a16="http://schemas.microsoft.com/office/drawing/2014/main" id="{01252575-7211-42F4-A0FB-18534ECCD811}"/>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7" name="Interaktive Schaltfläche: Zur Startseite wechseln 16">
            <a:hlinkClick r:id="rId4" action="ppaction://hlinksldjump" highlightClick="1"/>
            <a:extLst>
              <a:ext uri="{FF2B5EF4-FFF2-40B4-BE49-F238E27FC236}">
                <a16:creationId xmlns:a16="http://schemas.microsoft.com/office/drawing/2014/main" id="{1F839D09-0157-4A49-B625-6903FFF46D72}"/>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Textfeld 4">
            <a:hlinkClick r:id="rId5"/>
            <a:extLst>
              <a:ext uri="{FF2B5EF4-FFF2-40B4-BE49-F238E27FC236}">
                <a16:creationId xmlns:a16="http://schemas.microsoft.com/office/drawing/2014/main" id="{031A53CE-C6A8-407D-8CF3-DA407777FF67}"/>
              </a:ext>
            </a:extLst>
          </p:cNvPr>
          <p:cNvSpPr txBox="1"/>
          <p:nvPr/>
        </p:nvSpPr>
        <p:spPr>
          <a:xfrm>
            <a:off x="2621594" y="2872614"/>
            <a:ext cx="2191398" cy="446276"/>
          </a:xfrm>
          <a:prstGeom prst="rect">
            <a:avLst/>
          </a:prstGeom>
          <a:noFill/>
        </p:spPr>
        <p:txBody>
          <a:bodyPr wrap="square" rtlCol="0">
            <a:spAutoFit/>
          </a:bodyPr>
          <a:lstStyle/>
          <a:p>
            <a:r>
              <a:rPr lang="de-DE" sz="2300" dirty="0">
                <a:solidFill>
                  <a:srgbClr val="C00000"/>
                </a:solidFill>
              </a:rPr>
              <a:t>Sicherheits- und  </a:t>
            </a:r>
          </a:p>
        </p:txBody>
      </p:sp>
      <p:sp>
        <p:nvSpPr>
          <p:cNvPr id="16" name="Textfeld 15">
            <a:hlinkClick r:id="rId6" action="ppaction://hlinksldjump"/>
            <a:extLst>
              <a:ext uri="{FF2B5EF4-FFF2-40B4-BE49-F238E27FC236}">
                <a16:creationId xmlns:a16="http://schemas.microsoft.com/office/drawing/2014/main" id="{65E10DB5-6C09-4C04-AEBF-3EAD3CDFC3CA}"/>
              </a:ext>
            </a:extLst>
          </p:cNvPr>
          <p:cNvSpPr txBox="1"/>
          <p:nvPr/>
        </p:nvSpPr>
        <p:spPr>
          <a:xfrm>
            <a:off x="5010082" y="3385579"/>
            <a:ext cx="3601591" cy="446276"/>
          </a:xfrm>
          <a:prstGeom prst="rect">
            <a:avLst/>
          </a:prstGeom>
          <a:noFill/>
        </p:spPr>
        <p:txBody>
          <a:bodyPr wrap="square" rtlCol="0">
            <a:spAutoFit/>
          </a:bodyPr>
          <a:lstStyle/>
          <a:p>
            <a:r>
              <a:rPr lang="de-DE" sz="2300" dirty="0">
                <a:solidFill>
                  <a:srgbClr val="C00000"/>
                </a:solidFill>
              </a:rPr>
              <a:t>Gefährdungsbeurteilungen</a:t>
            </a:r>
          </a:p>
        </p:txBody>
      </p:sp>
      <p:sp>
        <p:nvSpPr>
          <p:cNvPr id="18" name="Textfeld 17">
            <a:hlinkClick r:id="rId7" action="ppaction://hlinksldjump"/>
            <a:extLst>
              <a:ext uri="{FF2B5EF4-FFF2-40B4-BE49-F238E27FC236}">
                <a16:creationId xmlns:a16="http://schemas.microsoft.com/office/drawing/2014/main" id="{3D01A327-10C6-4355-99AA-9E9829CF55F3}"/>
              </a:ext>
            </a:extLst>
          </p:cNvPr>
          <p:cNvSpPr txBox="1"/>
          <p:nvPr/>
        </p:nvSpPr>
        <p:spPr>
          <a:xfrm>
            <a:off x="4568993" y="4419909"/>
            <a:ext cx="3320248" cy="446276"/>
          </a:xfrm>
          <a:prstGeom prst="rect">
            <a:avLst/>
          </a:prstGeom>
          <a:noFill/>
        </p:spPr>
        <p:txBody>
          <a:bodyPr wrap="square" rtlCol="0">
            <a:spAutoFit/>
          </a:bodyPr>
          <a:lstStyle/>
          <a:p>
            <a:r>
              <a:rPr lang="de-DE" sz="2300" dirty="0">
                <a:solidFill>
                  <a:srgbClr val="C00000"/>
                </a:solidFill>
              </a:rPr>
              <a:t>Krisenteams</a:t>
            </a:r>
          </a:p>
        </p:txBody>
      </p:sp>
      <p:sp>
        <p:nvSpPr>
          <p:cNvPr id="21" name="Textfeld 20">
            <a:hlinkClick r:id="rId8"/>
            <a:extLst>
              <a:ext uri="{FF2B5EF4-FFF2-40B4-BE49-F238E27FC236}">
                <a16:creationId xmlns:a16="http://schemas.microsoft.com/office/drawing/2014/main" id="{E1E56780-7D5D-4EB4-A6BE-EE7391C46614}"/>
              </a:ext>
            </a:extLst>
          </p:cNvPr>
          <p:cNvSpPr txBox="1"/>
          <p:nvPr/>
        </p:nvSpPr>
        <p:spPr>
          <a:xfrm>
            <a:off x="3490630" y="1813925"/>
            <a:ext cx="3320248" cy="446276"/>
          </a:xfrm>
          <a:prstGeom prst="rect">
            <a:avLst/>
          </a:prstGeom>
          <a:noFill/>
        </p:spPr>
        <p:txBody>
          <a:bodyPr wrap="square" rtlCol="0">
            <a:spAutoFit/>
          </a:bodyPr>
          <a:lstStyle/>
          <a:p>
            <a:r>
              <a:rPr lang="de-DE" sz="2300" dirty="0">
                <a:solidFill>
                  <a:srgbClr val="C00000"/>
                </a:solidFill>
              </a:rPr>
              <a:t>(ArbSchG)</a:t>
            </a:r>
          </a:p>
        </p:txBody>
      </p:sp>
      <p:pic>
        <p:nvPicPr>
          <p:cNvPr id="22" name="Picture 4" descr="https://cdn3.vectorstock.com/i/1000x1000/72/22/hand-with-touching-a-button-icon-vector-9417222.jpg">
            <a:extLst>
              <a:ext uri="{FF2B5EF4-FFF2-40B4-BE49-F238E27FC236}">
                <a16:creationId xmlns:a16="http://schemas.microsoft.com/office/drawing/2014/main" id="{09503828-1864-496B-8892-E0E2D2D4168B}"/>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28277" t="10030" r="28621" b="17966"/>
          <a:stretch/>
        </p:blipFill>
        <p:spPr bwMode="auto">
          <a:xfrm>
            <a:off x="10850664" y="5965732"/>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23" name="Textfeld 22">
            <a:hlinkClick r:id="rId10"/>
            <a:extLst>
              <a:ext uri="{FF2B5EF4-FFF2-40B4-BE49-F238E27FC236}">
                <a16:creationId xmlns:a16="http://schemas.microsoft.com/office/drawing/2014/main" id="{A5832D9A-8DAC-4026-ABAC-A81DB4BDE143}"/>
              </a:ext>
            </a:extLst>
          </p:cNvPr>
          <p:cNvSpPr txBox="1"/>
          <p:nvPr/>
        </p:nvSpPr>
        <p:spPr>
          <a:xfrm>
            <a:off x="9714047" y="5277668"/>
            <a:ext cx="1892595" cy="369332"/>
          </a:xfrm>
          <a:prstGeom prst="rect">
            <a:avLst/>
          </a:prstGeom>
          <a:noFill/>
          <a:ln>
            <a:noFill/>
          </a:ln>
        </p:spPr>
        <p:txBody>
          <a:bodyPr wrap="square" rtlCol="0">
            <a:spAutoFit/>
          </a:bodyPr>
          <a:lstStyle/>
          <a:p>
            <a:pPr algn="r"/>
            <a:r>
              <a:rPr lang="de-DE" dirty="0">
                <a:solidFill>
                  <a:srgbClr val="C00000"/>
                </a:solidFill>
              </a:rPr>
              <a:t>Handlungshilfen </a:t>
            </a:r>
          </a:p>
        </p:txBody>
      </p:sp>
      <p:sp>
        <p:nvSpPr>
          <p:cNvPr id="24" name="Textfeld 23">
            <a:hlinkClick r:id="rId11"/>
            <a:extLst>
              <a:ext uri="{FF2B5EF4-FFF2-40B4-BE49-F238E27FC236}">
                <a16:creationId xmlns:a16="http://schemas.microsoft.com/office/drawing/2014/main" id="{761FB018-C952-4A6D-A7D3-BBA531293083}"/>
              </a:ext>
            </a:extLst>
          </p:cNvPr>
          <p:cNvSpPr txBox="1"/>
          <p:nvPr/>
        </p:nvSpPr>
        <p:spPr>
          <a:xfrm>
            <a:off x="8526008" y="5636790"/>
            <a:ext cx="3080635" cy="369332"/>
          </a:xfrm>
          <a:prstGeom prst="rect">
            <a:avLst/>
          </a:prstGeom>
          <a:noFill/>
        </p:spPr>
        <p:txBody>
          <a:bodyPr wrap="square" rtlCol="0">
            <a:spAutoFit/>
          </a:bodyPr>
          <a:lstStyle/>
          <a:p>
            <a:pPr algn="r"/>
            <a:r>
              <a:rPr lang="de-DE" dirty="0">
                <a:solidFill>
                  <a:srgbClr val="C00000"/>
                </a:solidFill>
              </a:rPr>
              <a:t>Regeln und Broschüren</a:t>
            </a:r>
          </a:p>
        </p:txBody>
      </p:sp>
      <p:sp>
        <p:nvSpPr>
          <p:cNvPr id="26" name="Textfeld 25">
            <a:hlinkClick r:id="rId12"/>
            <a:extLst>
              <a:ext uri="{FF2B5EF4-FFF2-40B4-BE49-F238E27FC236}">
                <a16:creationId xmlns:a16="http://schemas.microsoft.com/office/drawing/2014/main" id="{EADCC15B-2CC7-4F18-A430-6EA830437D41}"/>
              </a:ext>
            </a:extLst>
          </p:cNvPr>
          <p:cNvSpPr txBox="1"/>
          <p:nvPr/>
        </p:nvSpPr>
        <p:spPr>
          <a:xfrm>
            <a:off x="4669351" y="2871211"/>
            <a:ext cx="4901055" cy="446276"/>
          </a:xfrm>
          <a:prstGeom prst="rect">
            <a:avLst/>
          </a:prstGeom>
          <a:noFill/>
        </p:spPr>
        <p:txBody>
          <a:bodyPr wrap="square" rtlCol="0">
            <a:spAutoFit/>
          </a:bodyPr>
          <a:lstStyle/>
          <a:p>
            <a:r>
              <a:rPr lang="de-DE" sz="2300" dirty="0">
                <a:solidFill>
                  <a:srgbClr val="C00000"/>
                </a:solidFill>
              </a:rPr>
              <a:t>Gefahrstoffbeauftragten </a:t>
            </a:r>
          </a:p>
        </p:txBody>
      </p:sp>
      <p:sp>
        <p:nvSpPr>
          <p:cNvPr id="2" name="Textfeld 1">
            <a:hlinkClick r:id="rId13"/>
            <a:extLst>
              <a:ext uri="{FF2B5EF4-FFF2-40B4-BE49-F238E27FC236}">
                <a16:creationId xmlns:a16="http://schemas.microsoft.com/office/drawing/2014/main" id="{9F3523AB-4A33-494E-B073-0823B18F0909}"/>
              </a:ext>
            </a:extLst>
          </p:cNvPr>
          <p:cNvSpPr txBox="1"/>
          <p:nvPr/>
        </p:nvSpPr>
        <p:spPr>
          <a:xfrm>
            <a:off x="5010082" y="3892805"/>
            <a:ext cx="3364637" cy="461665"/>
          </a:xfrm>
          <a:prstGeom prst="rect">
            <a:avLst/>
          </a:prstGeom>
          <a:noFill/>
        </p:spPr>
        <p:txBody>
          <a:bodyPr wrap="square" rtlCol="0">
            <a:spAutoFit/>
          </a:bodyPr>
          <a:lstStyle/>
          <a:p>
            <a:r>
              <a:rPr lang="de-DE" sz="2300" dirty="0">
                <a:solidFill>
                  <a:srgbClr val="C00000"/>
                </a:solidFill>
                <a:cs typeface="Arial" panose="020B0604020202020204" pitchFamily="34" charset="0"/>
              </a:rPr>
              <a:t>Hygieneunterweisungen</a:t>
            </a:r>
            <a:endParaRPr lang="de-DE" sz="2300" dirty="0"/>
          </a:p>
        </p:txBody>
      </p:sp>
    </p:spTree>
    <p:extLst>
      <p:ext uri="{BB962C8B-B14F-4D97-AF65-F5344CB8AC3E}">
        <p14:creationId xmlns:p14="http://schemas.microsoft.com/office/powerpoint/2010/main" val="249621205"/>
      </p:ext>
    </p:extLst>
  </p:cSld>
  <p:clrMapOvr>
    <a:masterClrMapping/>
  </p:clrMapOvr>
  <p:transition spd="slow" advClick="0">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1" y="303623"/>
            <a:ext cx="7104319" cy="584775"/>
          </a:xfrm>
          <a:prstGeom prst="rect">
            <a:avLst/>
          </a:prstGeom>
          <a:noFill/>
        </p:spPr>
        <p:txBody>
          <a:bodyPr wrap="square" rtlCol="0">
            <a:spAutoFit/>
          </a:bodyPr>
          <a:lstStyle/>
          <a:p>
            <a:r>
              <a:rPr lang="de-DE" sz="3200" dirty="0">
                <a:solidFill>
                  <a:srgbClr val="C00000"/>
                </a:solidFill>
              </a:rPr>
              <a:t>Sicherheitsbeauftragte/r (SiBe) der Schule</a:t>
            </a:r>
          </a:p>
        </p:txBody>
      </p:sp>
      <p:sp>
        <p:nvSpPr>
          <p:cNvPr id="25" name="Textfeld 24"/>
          <p:cNvSpPr txBox="1"/>
          <p:nvPr/>
        </p:nvSpPr>
        <p:spPr>
          <a:xfrm>
            <a:off x="508237" y="2459317"/>
            <a:ext cx="9004879" cy="3631763"/>
          </a:xfrm>
          <a:prstGeom prst="rect">
            <a:avLst/>
          </a:prstGeom>
          <a:solidFill>
            <a:srgbClr val="FAFBF7"/>
          </a:solidFill>
        </p:spPr>
        <p:txBody>
          <a:bodyPr wrap="square" rtlCol="0" anchor="ctr">
            <a:spAutoFit/>
          </a:bodyPr>
          <a:lstStyle/>
          <a:p>
            <a:endParaRPr lang="de-DE" sz="100" dirty="0">
              <a:cs typeface="Arial" panose="020B0604020202020204" pitchFamily="34" charset="0"/>
            </a:endParaRPr>
          </a:p>
          <a:p>
            <a:pPr marL="285750" indent="-285750">
              <a:buFont typeface="Wingdings" panose="05000000000000000000" pitchFamily="2" charset="2"/>
              <a:buChar char="§"/>
            </a:pPr>
            <a:r>
              <a:rPr lang="de-DE" sz="2100" dirty="0">
                <a:solidFill>
                  <a:schemeClr val="bg2">
                    <a:lumMod val="25000"/>
                  </a:schemeClr>
                </a:solidFill>
                <a:cs typeface="Arial" panose="020B0604020202020204" pitchFamily="34" charset="0"/>
              </a:rPr>
              <a:t>Teilnahme an jährlicher Unterweisung (UKBW)</a:t>
            </a:r>
          </a:p>
          <a:p>
            <a:endParaRPr lang="de-DE" sz="1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100" dirty="0">
                <a:solidFill>
                  <a:schemeClr val="bg2">
                    <a:lumMod val="25000"/>
                  </a:schemeClr>
                </a:solidFill>
                <a:cs typeface="Arial" panose="020B0604020202020204" pitchFamily="34" charset="0"/>
              </a:rPr>
              <a:t>Teilnahme an jährlicher Dienstbesprechung (Schulamt)</a:t>
            </a:r>
          </a:p>
          <a:p>
            <a:endParaRPr lang="de-DE" sz="105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100" dirty="0">
                <a:cs typeface="Arial" panose="020B0604020202020204" pitchFamily="34" charset="0"/>
              </a:rPr>
              <a:t>Unterstützung und Beratung der Schulleitung in allen Fragen des Arbeits- und Gesundheitsschutzes</a:t>
            </a:r>
          </a:p>
          <a:p>
            <a:endParaRPr lang="de-DE" sz="1000" dirty="0">
              <a:cs typeface="Arial" panose="020B0604020202020204" pitchFamily="34" charset="0"/>
            </a:endParaRPr>
          </a:p>
          <a:p>
            <a:pPr marL="285750" indent="-285750">
              <a:buFont typeface="Wingdings" panose="05000000000000000000" pitchFamily="2" charset="2"/>
              <a:buChar char="§"/>
            </a:pPr>
            <a:r>
              <a:rPr lang="de-DE" sz="2100" dirty="0">
                <a:solidFill>
                  <a:schemeClr val="bg2">
                    <a:lumMod val="25000"/>
                  </a:schemeClr>
                </a:solidFill>
                <a:cs typeface="Arial" panose="020B0604020202020204" pitchFamily="34" charset="0"/>
              </a:rPr>
              <a:t>Beobachtung und Meldung von baulichen, technischen, organisatorischen und verhaltensbedingten Mängeln</a:t>
            </a:r>
          </a:p>
          <a:p>
            <a:endParaRPr lang="de-DE" sz="1000" dirty="0">
              <a:cs typeface="Arial" panose="020B0604020202020204" pitchFamily="34" charset="0"/>
            </a:endParaRPr>
          </a:p>
          <a:p>
            <a:pPr marL="285750" indent="-285750">
              <a:buFont typeface="Wingdings" panose="05000000000000000000" pitchFamily="2" charset="2"/>
              <a:buChar char="§"/>
            </a:pPr>
            <a:r>
              <a:rPr lang="de-DE" sz="2100" dirty="0">
                <a:cs typeface="Arial" panose="020B0604020202020204" pitchFamily="34" charset="0"/>
              </a:rPr>
              <a:t>Beteiligung an Besichtigungen, Begehungen und Unfalluntersuchungen</a:t>
            </a:r>
          </a:p>
          <a:p>
            <a:endParaRPr lang="de-DE" sz="1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100" dirty="0">
                <a:solidFill>
                  <a:schemeClr val="bg2">
                    <a:lumMod val="25000"/>
                  </a:schemeClr>
                </a:solidFill>
                <a:cs typeface="Arial" panose="020B0604020202020204" pitchFamily="34" charset="0"/>
              </a:rPr>
              <a:t>Motivation des Kollegiums zu sicherheitsgerechtem Verhalten</a:t>
            </a:r>
          </a:p>
          <a:p>
            <a:pPr marL="285750" indent="-285750">
              <a:buFont typeface="Wingdings" panose="05000000000000000000" pitchFamily="2" charset="2"/>
              <a:buChar char="§"/>
            </a:pPr>
            <a:endParaRPr lang="de-DE" sz="1000" dirty="0">
              <a:solidFill>
                <a:schemeClr val="bg2">
                  <a:lumMod val="25000"/>
                </a:schemeClr>
              </a:solidFill>
              <a:cs typeface="Arial" panose="020B0604020202020204" pitchFamily="34" charset="0"/>
            </a:endParaRP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6" name="Textfeld 15">
            <a:extLst>
              <a:ext uri="{FF2B5EF4-FFF2-40B4-BE49-F238E27FC236}">
                <a16:creationId xmlns:a16="http://schemas.microsoft.com/office/drawing/2014/main" id="{E4F2B349-E5D2-48E1-9CB1-1FA1B922A705}"/>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7" name="Picture 4" descr="https://s.schulamt-bw.de/site/pbs-bw-km-root/get/params_E-2095755824/6519626/landeswappen_klein.png">
            <a:extLst>
              <a:ext uri="{FF2B5EF4-FFF2-40B4-BE49-F238E27FC236}">
                <a16:creationId xmlns:a16="http://schemas.microsoft.com/office/drawing/2014/main" id="{EF6F96DD-253D-4F88-940B-EB34F2466B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Gerader Verbinder 10">
            <a:extLst>
              <a:ext uri="{FF2B5EF4-FFF2-40B4-BE49-F238E27FC236}">
                <a16:creationId xmlns:a16="http://schemas.microsoft.com/office/drawing/2014/main" id="{98E9F70F-4235-4CE0-9F05-AFF42F6EA6BB}"/>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3" action="ppaction://hlinksldjump" highlightClick="1"/>
            <a:extLst>
              <a:ext uri="{FF2B5EF4-FFF2-40B4-BE49-F238E27FC236}">
                <a16:creationId xmlns:a16="http://schemas.microsoft.com/office/drawing/2014/main" id="{E41B0772-3FE2-4128-8A08-FB4E5361E599}"/>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Textfeld 11">
            <a:hlinkClick r:id="rId4"/>
            <a:extLst>
              <a:ext uri="{FF2B5EF4-FFF2-40B4-BE49-F238E27FC236}">
                <a16:creationId xmlns:a16="http://schemas.microsoft.com/office/drawing/2014/main" id="{4DAABA34-BFC7-451E-ABB4-1CFD7303A625}"/>
              </a:ext>
            </a:extLst>
          </p:cNvPr>
          <p:cNvSpPr txBox="1"/>
          <p:nvPr/>
        </p:nvSpPr>
        <p:spPr>
          <a:xfrm>
            <a:off x="8526010" y="4882422"/>
            <a:ext cx="3080635" cy="369332"/>
          </a:xfrm>
          <a:prstGeom prst="rect">
            <a:avLst/>
          </a:prstGeom>
          <a:noFill/>
        </p:spPr>
        <p:txBody>
          <a:bodyPr wrap="square" rtlCol="0">
            <a:spAutoFit/>
          </a:bodyPr>
          <a:lstStyle/>
          <a:p>
            <a:pPr algn="r"/>
            <a:r>
              <a:rPr lang="de-DE" dirty="0">
                <a:solidFill>
                  <a:srgbClr val="C00000"/>
                </a:solidFill>
              </a:rPr>
              <a:t>Sichere Schule</a:t>
            </a:r>
          </a:p>
        </p:txBody>
      </p:sp>
      <p:pic>
        <p:nvPicPr>
          <p:cNvPr id="13" name="Picture 4" descr="https://cdn3.vectorstock.com/i/1000x1000/72/22/hand-with-touching-a-button-icon-vector-9417222.jpg">
            <a:extLst>
              <a:ext uri="{FF2B5EF4-FFF2-40B4-BE49-F238E27FC236}">
                <a16:creationId xmlns:a16="http://schemas.microsoft.com/office/drawing/2014/main" id="{8F7EAAE1-AB5F-4B48-903A-7BA04189DB5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851574" y="5971225"/>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19" name="Textfeld 18">
            <a:hlinkClick r:id="rId6"/>
            <a:extLst>
              <a:ext uri="{FF2B5EF4-FFF2-40B4-BE49-F238E27FC236}">
                <a16:creationId xmlns:a16="http://schemas.microsoft.com/office/drawing/2014/main" id="{A119FAA0-8B4B-4B15-A0F6-30F043531676}"/>
              </a:ext>
            </a:extLst>
          </p:cNvPr>
          <p:cNvSpPr txBox="1"/>
          <p:nvPr/>
        </p:nvSpPr>
        <p:spPr>
          <a:xfrm>
            <a:off x="8526010" y="5251754"/>
            <a:ext cx="3080635" cy="369332"/>
          </a:xfrm>
          <a:prstGeom prst="rect">
            <a:avLst/>
          </a:prstGeom>
          <a:noFill/>
        </p:spPr>
        <p:txBody>
          <a:bodyPr wrap="square" rtlCol="0">
            <a:spAutoFit/>
          </a:bodyPr>
          <a:lstStyle/>
          <a:p>
            <a:pPr algn="r"/>
            <a:r>
              <a:rPr lang="de-DE" dirty="0">
                <a:solidFill>
                  <a:srgbClr val="C00000"/>
                </a:solidFill>
              </a:rPr>
              <a:t>Regeln und Broschüren</a:t>
            </a:r>
          </a:p>
        </p:txBody>
      </p:sp>
      <p:sp>
        <p:nvSpPr>
          <p:cNvPr id="2" name="Textfeld 1">
            <a:extLst>
              <a:ext uri="{FF2B5EF4-FFF2-40B4-BE49-F238E27FC236}">
                <a16:creationId xmlns:a16="http://schemas.microsoft.com/office/drawing/2014/main" id="{4608E496-6504-4041-890D-4F9B84E0E35F}"/>
              </a:ext>
            </a:extLst>
          </p:cNvPr>
          <p:cNvSpPr txBox="1"/>
          <p:nvPr/>
        </p:nvSpPr>
        <p:spPr>
          <a:xfrm>
            <a:off x="508237" y="1270885"/>
            <a:ext cx="9692206" cy="1200329"/>
          </a:xfrm>
          <a:prstGeom prst="rect">
            <a:avLst/>
          </a:prstGeom>
          <a:noFill/>
        </p:spPr>
        <p:txBody>
          <a:bodyPr wrap="square" rtlCol="0">
            <a:spAutoFit/>
          </a:bodyPr>
          <a:lstStyle/>
          <a:p>
            <a:r>
              <a:rPr lang="de-DE" sz="2400" dirty="0"/>
              <a:t>Für die Präventionsarbeit und die Sicherheitsförderung in der Schule werden von der Schulleitung Sicherheitsbeauftragte ernannt. Zu ihren Aufgaben zählen:</a:t>
            </a:r>
          </a:p>
        </p:txBody>
      </p:sp>
      <p:sp>
        <p:nvSpPr>
          <p:cNvPr id="3" name="Textfeld 2">
            <a:hlinkClick r:id="rId7"/>
            <a:extLst>
              <a:ext uri="{FF2B5EF4-FFF2-40B4-BE49-F238E27FC236}">
                <a16:creationId xmlns:a16="http://schemas.microsoft.com/office/drawing/2014/main" id="{46A83FF9-333C-B4BD-FCBD-35F49A757B3D}"/>
              </a:ext>
            </a:extLst>
          </p:cNvPr>
          <p:cNvSpPr txBox="1"/>
          <p:nvPr/>
        </p:nvSpPr>
        <p:spPr>
          <a:xfrm>
            <a:off x="8172302" y="5648401"/>
            <a:ext cx="3434343" cy="369332"/>
          </a:xfrm>
          <a:prstGeom prst="rect">
            <a:avLst/>
          </a:prstGeom>
          <a:noFill/>
        </p:spPr>
        <p:txBody>
          <a:bodyPr wrap="square" rtlCol="0">
            <a:spAutoFit/>
          </a:bodyPr>
          <a:lstStyle/>
          <a:p>
            <a:pPr algn="r"/>
            <a:r>
              <a:rPr lang="de-DE" dirty="0">
                <a:solidFill>
                  <a:srgbClr val="C00000"/>
                </a:solidFill>
              </a:rPr>
              <a:t>Bestellung Sicherheitsbeauftragte</a:t>
            </a:r>
          </a:p>
        </p:txBody>
      </p:sp>
    </p:spTree>
    <p:extLst>
      <p:ext uri="{BB962C8B-B14F-4D97-AF65-F5344CB8AC3E}">
        <p14:creationId xmlns:p14="http://schemas.microsoft.com/office/powerpoint/2010/main" val="3942457028"/>
      </p:ext>
    </p:extLst>
  </p:cSld>
  <p:clrMapOvr>
    <a:masterClrMapping/>
  </p:clrMapOvr>
  <p:transition spd="slow" advClick="0">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Lehrkräfte</a:t>
            </a:r>
          </a:p>
        </p:txBody>
      </p:sp>
      <p:sp>
        <p:nvSpPr>
          <p:cNvPr id="25" name="Textfeld 24"/>
          <p:cNvSpPr txBox="1"/>
          <p:nvPr/>
        </p:nvSpPr>
        <p:spPr>
          <a:xfrm>
            <a:off x="508236" y="2960970"/>
            <a:ext cx="9099979" cy="2970044"/>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Weisungen der Schulleitung befolgen</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Einrichtungen, Maschinen und Geräte nur bestimmungsgemäß benutzen</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Notwendige PSA (Persönliche Schutzausrüstung) tragen</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Mängel beseitigen bzw. melden</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Unterstützung der Ersten Hilfe</a:t>
            </a:r>
          </a:p>
          <a:p>
            <a:endParaRPr lang="de-DE" sz="11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00" dirty="0">
                <a:solidFill>
                  <a:schemeClr val="bg2">
                    <a:lumMod val="25000"/>
                  </a:schemeClr>
                </a:solidFill>
                <a:cs typeface="Arial" panose="020B0604020202020204" pitchFamily="34" charset="0"/>
              </a:rPr>
              <a:t>Erstellung von </a:t>
            </a:r>
            <a:r>
              <a:rPr lang="de-DE" sz="2200" dirty="0">
                <a:cs typeface="Arial" panose="020B0604020202020204" pitchFamily="34" charset="0"/>
              </a:rPr>
              <a:t>Gefährdungsbeurteilungen</a:t>
            </a:r>
            <a:r>
              <a:rPr lang="de-DE" sz="2200" dirty="0">
                <a:solidFill>
                  <a:schemeClr val="bg2">
                    <a:lumMod val="25000"/>
                  </a:schemeClr>
                </a:solidFill>
                <a:cs typeface="Arial" panose="020B0604020202020204" pitchFamily="34" charset="0"/>
              </a:rPr>
              <a:t> (befähigte Person)</a:t>
            </a: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6" name="Textfeld 15">
            <a:extLst>
              <a:ext uri="{FF2B5EF4-FFF2-40B4-BE49-F238E27FC236}">
                <a16:creationId xmlns:a16="http://schemas.microsoft.com/office/drawing/2014/main" id="{5F6BD65D-018E-4CD6-AB16-60542E9FA9A6}"/>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9E37FE1B-4377-4BDB-9D56-B58E4FAAF5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r Verbinder 12">
            <a:extLst>
              <a:ext uri="{FF2B5EF4-FFF2-40B4-BE49-F238E27FC236}">
                <a16:creationId xmlns:a16="http://schemas.microsoft.com/office/drawing/2014/main" id="{4C3DA5B4-06DD-4750-95FF-7889C3C3CDA2}"/>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5" name="Interaktive Schaltfläche: Zur Startseite wechseln 14">
            <a:hlinkClick r:id="rId3" action="ppaction://hlinksldjump" highlightClick="1"/>
            <a:extLst>
              <a:ext uri="{FF2B5EF4-FFF2-40B4-BE49-F238E27FC236}">
                <a16:creationId xmlns:a16="http://schemas.microsoft.com/office/drawing/2014/main" id="{731158B5-7CAC-41A0-A79A-D67A4A74D83B}"/>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Textfeld 10">
            <a:hlinkClick r:id="rId4"/>
            <a:extLst>
              <a:ext uri="{FF2B5EF4-FFF2-40B4-BE49-F238E27FC236}">
                <a16:creationId xmlns:a16="http://schemas.microsoft.com/office/drawing/2014/main" id="{24221CC2-29CE-40F1-8A3A-61CF31A54FEA}"/>
              </a:ext>
            </a:extLst>
          </p:cNvPr>
          <p:cNvSpPr txBox="1"/>
          <p:nvPr/>
        </p:nvSpPr>
        <p:spPr>
          <a:xfrm>
            <a:off x="8526009" y="5598818"/>
            <a:ext cx="3080635" cy="369332"/>
          </a:xfrm>
          <a:prstGeom prst="rect">
            <a:avLst/>
          </a:prstGeom>
          <a:noFill/>
        </p:spPr>
        <p:txBody>
          <a:bodyPr wrap="square" rtlCol="0">
            <a:spAutoFit/>
          </a:bodyPr>
          <a:lstStyle/>
          <a:p>
            <a:pPr algn="r"/>
            <a:r>
              <a:rPr lang="de-DE" dirty="0">
                <a:solidFill>
                  <a:srgbClr val="C00000"/>
                </a:solidFill>
              </a:rPr>
              <a:t>Regeln und Broschüren</a:t>
            </a:r>
          </a:p>
        </p:txBody>
      </p:sp>
      <p:pic>
        <p:nvPicPr>
          <p:cNvPr id="14" name="Picture 4" descr="https://cdn3.vectorstock.com/i/1000x1000/72/22/hand-with-touching-a-button-icon-vector-9417222.jpg">
            <a:extLst>
              <a:ext uri="{FF2B5EF4-FFF2-40B4-BE49-F238E27FC236}">
                <a16:creationId xmlns:a16="http://schemas.microsoft.com/office/drawing/2014/main" id="{A7835A89-06EC-40D4-962E-2404BA91868C}"/>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851574" y="5971225"/>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a:extLst>
              <a:ext uri="{FF2B5EF4-FFF2-40B4-BE49-F238E27FC236}">
                <a16:creationId xmlns:a16="http://schemas.microsoft.com/office/drawing/2014/main" id="{3FEC8AFA-88A7-434D-9DE8-751E1A1E91CA}"/>
              </a:ext>
            </a:extLst>
          </p:cNvPr>
          <p:cNvSpPr txBox="1"/>
          <p:nvPr/>
        </p:nvSpPr>
        <p:spPr>
          <a:xfrm>
            <a:off x="508237" y="1313800"/>
            <a:ext cx="10136090" cy="1446550"/>
          </a:xfrm>
          <a:prstGeom prst="rect">
            <a:avLst/>
          </a:prstGeom>
          <a:noFill/>
        </p:spPr>
        <p:txBody>
          <a:bodyPr wrap="square" rtlCol="0">
            <a:spAutoFit/>
          </a:bodyPr>
          <a:lstStyle/>
          <a:p>
            <a:r>
              <a:rPr lang="de-DE" sz="2200" dirty="0"/>
              <a:t>Lehrkräfte sind verpflichtet, nach ihren Möglichkeiten sowie gemäß der Unterweisung und Weisung des Arbeitgebers für ihre eigene Sicherheit und Gesundheit bei der Arbeit sowie für die Sicherheit und Gesundheit der Personen zu sorgen, die von ihren Handlungen oder Unterlassungen bei der Arbeit betroffen sind.</a:t>
            </a:r>
          </a:p>
        </p:txBody>
      </p:sp>
      <p:sp>
        <p:nvSpPr>
          <p:cNvPr id="17" name="Textfeld 16">
            <a:hlinkClick r:id="rId6"/>
            <a:extLst>
              <a:ext uri="{FF2B5EF4-FFF2-40B4-BE49-F238E27FC236}">
                <a16:creationId xmlns:a16="http://schemas.microsoft.com/office/drawing/2014/main" id="{3C5254DE-96A8-4A21-9B44-8A4121087947}"/>
              </a:ext>
            </a:extLst>
          </p:cNvPr>
          <p:cNvSpPr txBox="1"/>
          <p:nvPr/>
        </p:nvSpPr>
        <p:spPr>
          <a:xfrm>
            <a:off x="8526010" y="5248596"/>
            <a:ext cx="3080635" cy="369332"/>
          </a:xfrm>
          <a:prstGeom prst="rect">
            <a:avLst/>
          </a:prstGeom>
          <a:noFill/>
        </p:spPr>
        <p:txBody>
          <a:bodyPr wrap="square" rtlCol="0">
            <a:spAutoFit/>
          </a:bodyPr>
          <a:lstStyle/>
          <a:p>
            <a:pPr algn="r"/>
            <a:r>
              <a:rPr lang="de-DE" dirty="0">
                <a:solidFill>
                  <a:srgbClr val="C00000"/>
                </a:solidFill>
              </a:rPr>
              <a:t>Sichere Schule</a:t>
            </a:r>
          </a:p>
        </p:txBody>
      </p:sp>
    </p:spTree>
    <p:extLst>
      <p:ext uri="{BB962C8B-B14F-4D97-AF65-F5344CB8AC3E}">
        <p14:creationId xmlns:p14="http://schemas.microsoft.com/office/powerpoint/2010/main" val="2252289240"/>
      </p:ext>
    </p:extLst>
  </p:cSld>
  <p:clrMapOvr>
    <a:masterClrMapping/>
  </p:clrMapOvr>
  <p:transition spd="slow" advClick="0">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Fachschaftsvorsitzende</a:t>
            </a:r>
          </a:p>
        </p:txBody>
      </p:sp>
      <p:sp>
        <p:nvSpPr>
          <p:cNvPr id="25" name="Textfeld 24"/>
          <p:cNvSpPr txBox="1"/>
          <p:nvPr/>
        </p:nvSpPr>
        <p:spPr>
          <a:xfrm>
            <a:off x="508236" y="2674720"/>
            <a:ext cx="9388047" cy="2662267"/>
          </a:xfrm>
          <a:prstGeom prst="rect">
            <a:avLst/>
          </a:prstGeom>
          <a:solidFill>
            <a:srgbClr val="FAFBF7"/>
          </a:solidFill>
        </p:spPr>
        <p:txBody>
          <a:bodyPr wrap="square" rtlCol="0" anchor="ctr">
            <a:spAutoFit/>
          </a:bodyPr>
          <a:lstStyle/>
          <a:p>
            <a:pPr marL="285750" indent="-285750">
              <a:buFont typeface="Wingdings" panose="05000000000000000000" pitchFamily="2" charset="2"/>
              <a:buChar char="§"/>
            </a:pPr>
            <a:r>
              <a:rPr lang="de-DE" sz="2250" dirty="0">
                <a:solidFill>
                  <a:schemeClr val="bg2">
                    <a:lumMod val="25000"/>
                  </a:schemeClr>
                </a:solidFill>
                <a:cs typeface="Arial" panose="020B0604020202020204" pitchFamily="34" charset="0"/>
              </a:rPr>
              <a:t>Erstellung von Gefährdungsbeurteilungen</a:t>
            </a:r>
          </a:p>
          <a:p>
            <a:endParaRPr lang="de-DE" sz="1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50" dirty="0">
                <a:solidFill>
                  <a:schemeClr val="bg2">
                    <a:lumMod val="25000"/>
                  </a:schemeClr>
                </a:solidFill>
                <a:cs typeface="Arial" panose="020B0604020202020204" pitchFamily="34" charset="0"/>
              </a:rPr>
              <a:t>Bereitstellung und Sammlung von Arbeitshilfen und Informationsmaterialien</a:t>
            </a:r>
          </a:p>
          <a:p>
            <a:endParaRPr lang="de-DE" sz="1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50" dirty="0">
                <a:solidFill>
                  <a:schemeClr val="bg2">
                    <a:lumMod val="25000"/>
                  </a:schemeClr>
                </a:solidFill>
                <a:cs typeface="Arial" panose="020B0604020202020204" pitchFamily="34" charset="0"/>
              </a:rPr>
              <a:t>Aufklärung und Motivation der Fachschaft zu sicherheitsgerechtem Verhalten und Unterrichten </a:t>
            </a:r>
          </a:p>
          <a:p>
            <a:endParaRPr lang="de-DE" sz="1000" dirty="0">
              <a:solidFill>
                <a:schemeClr val="bg2">
                  <a:lumMod val="25000"/>
                </a:schemeClr>
              </a:solidFill>
              <a:cs typeface="Arial" panose="020B0604020202020204" pitchFamily="34" charset="0"/>
            </a:endParaRPr>
          </a:p>
          <a:p>
            <a:pPr marL="285750" indent="-285750">
              <a:buFont typeface="Wingdings" panose="05000000000000000000" pitchFamily="2" charset="2"/>
              <a:buChar char="§"/>
            </a:pPr>
            <a:r>
              <a:rPr lang="de-DE" sz="2250" dirty="0">
                <a:solidFill>
                  <a:schemeClr val="bg2">
                    <a:lumMod val="25000"/>
                  </a:schemeClr>
                </a:solidFill>
                <a:cs typeface="Arial" panose="020B0604020202020204" pitchFamily="34" charset="0"/>
              </a:rPr>
              <a:t>Unterstützung und Austausch mit dem Sicherheitsbeauftragten und der Schulleitung in allen Fragen des Arbeits- und Gesundheitsschutzes </a:t>
            </a: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6" name="Textfeld 15">
            <a:extLst>
              <a:ext uri="{FF2B5EF4-FFF2-40B4-BE49-F238E27FC236}">
                <a16:creationId xmlns:a16="http://schemas.microsoft.com/office/drawing/2014/main" id="{5F6BD65D-018E-4CD6-AB16-60542E9FA9A6}"/>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8" name="Picture 4" descr="https://s.schulamt-bw.de/site/pbs-bw-km-root/get/params_E-2095755824/6519626/landeswappen_klein.png">
            <a:extLst>
              <a:ext uri="{FF2B5EF4-FFF2-40B4-BE49-F238E27FC236}">
                <a16:creationId xmlns:a16="http://schemas.microsoft.com/office/drawing/2014/main" id="{9E37FE1B-4377-4BDB-9D56-B58E4FAAF5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r Verbinder 12">
            <a:extLst>
              <a:ext uri="{FF2B5EF4-FFF2-40B4-BE49-F238E27FC236}">
                <a16:creationId xmlns:a16="http://schemas.microsoft.com/office/drawing/2014/main" id="{4C3DA5B4-06DD-4750-95FF-7889C3C3CDA2}"/>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5" name="Interaktive Schaltfläche: Zur Startseite wechseln 14">
            <a:hlinkClick r:id="rId3" action="ppaction://hlinksldjump" highlightClick="1"/>
            <a:extLst>
              <a:ext uri="{FF2B5EF4-FFF2-40B4-BE49-F238E27FC236}">
                <a16:creationId xmlns:a16="http://schemas.microsoft.com/office/drawing/2014/main" id="{731158B5-7CAC-41A0-A79A-D67A4A74D83B}"/>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Textfeld 10">
            <a:hlinkClick r:id="rId4"/>
            <a:extLst>
              <a:ext uri="{FF2B5EF4-FFF2-40B4-BE49-F238E27FC236}">
                <a16:creationId xmlns:a16="http://schemas.microsoft.com/office/drawing/2014/main" id="{24221CC2-29CE-40F1-8A3A-61CF31A54FEA}"/>
              </a:ext>
            </a:extLst>
          </p:cNvPr>
          <p:cNvSpPr txBox="1"/>
          <p:nvPr/>
        </p:nvSpPr>
        <p:spPr>
          <a:xfrm>
            <a:off x="8526010" y="5289203"/>
            <a:ext cx="3080635" cy="369332"/>
          </a:xfrm>
          <a:prstGeom prst="rect">
            <a:avLst/>
          </a:prstGeom>
          <a:noFill/>
        </p:spPr>
        <p:txBody>
          <a:bodyPr wrap="square" rtlCol="0">
            <a:spAutoFit/>
          </a:bodyPr>
          <a:lstStyle/>
          <a:p>
            <a:pPr algn="r"/>
            <a:r>
              <a:rPr lang="de-DE" dirty="0">
                <a:solidFill>
                  <a:srgbClr val="C00000"/>
                </a:solidFill>
              </a:rPr>
              <a:t>Sichere Schule</a:t>
            </a:r>
          </a:p>
        </p:txBody>
      </p:sp>
      <p:pic>
        <p:nvPicPr>
          <p:cNvPr id="14" name="Picture 4" descr="https://cdn3.vectorstock.com/i/1000x1000/72/22/hand-with-touching-a-button-icon-vector-9417222.jpg">
            <a:extLst>
              <a:ext uri="{FF2B5EF4-FFF2-40B4-BE49-F238E27FC236}">
                <a16:creationId xmlns:a16="http://schemas.microsoft.com/office/drawing/2014/main" id="{A7835A89-06EC-40D4-962E-2404BA91868C}"/>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8277" t="10030" r="28621" b="17966"/>
          <a:stretch/>
        </p:blipFill>
        <p:spPr bwMode="auto">
          <a:xfrm>
            <a:off x="10851574" y="5971225"/>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a:extLst>
              <a:ext uri="{FF2B5EF4-FFF2-40B4-BE49-F238E27FC236}">
                <a16:creationId xmlns:a16="http://schemas.microsoft.com/office/drawing/2014/main" id="{3FEC8AFA-88A7-434D-9DE8-751E1A1E91CA}"/>
              </a:ext>
            </a:extLst>
          </p:cNvPr>
          <p:cNvSpPr txBox="1"/>
          <p:nvPr/>
        </p:nvSpPr>
        <p:spPr>
          <a:xfrm>
            <a:off x="498764" y="1294731"/>
            <a:ext cx="9550163" cy="1200329"/>
          </a:xfrm>
          <a:prstGeom prst="rect">
            <a:avLst/>
          </a:prstGeom>
          <a:noFill/>
        </p:spPr>
        <p:txBody>
          <a:bodyPr wrap="square" rtlCol="0">
            <a:spAutoFit/>
          </a:bodyPr>
          <a:lstStyle/>
          <a:p>
            <a:r>
              <a:rPr lang="de-DE" sz="2400" dirty="0"/>
              <a:t>Aufgaben von Fachschaftsvorsitzenden sind von Schule zu Schule individuell geregelt. Für die Arbeitssicherheit von besonderer Bedeutung sind vor allem naturwissenschaftliche Fächer, Technik, AES, Kunst und Sport.                      </a:t>
            </a:r>
          </a:p>
        </p:txBody>
      </p:sp>
      <p:sp>
        <p:nvSpPr>
          <p:cNvPr id="17" name="Textfeld 16">
            <a:hlinkClick r:id="rId6"/>
            <a:extLst>
              <a:ext uri="{FF2B5EF4-FFF2-40B4-BE49-F238E27FC236}">
                <a16:creationId xmlns:a16="http://schemas.microsoft.com/office/drawing/2014/main" id="{19C8DDC3-DC93-4D07-B1DD-FBF1A5E2039F}"/>
              </a:ext>
            </a:extLst>
          </p:cNvPr>
          <p:cNvSpPr txBox="1"/>
          <p:nvPr/>
        </p:nvSpPr>
        <p:spPr>
          <a:xfrm>
            <a:off x="8526010" y="5630214"/>
            <a:ext cx="3080635" cy="369332"/>
          </a:xfrm>
          <a:prstGeom prst="rect">
            <a:avLst/>
          </a:prstGeom>
          <a:noFill/>
        </p:spPr>
        <p:txBody>
          <a:bodyPr wrap="square" rtlCol="0">
            <a:spAutoFit/>
          </a:bodyPr>
          <a:lstStyle/>
          <a:p>
            <a:pPr algn="r"/>
            <a:r>
              <a:rPr lang="de-DE" dirty="0">
                <a:solidFill>
                  <a:srgbClr val="C00000"/>
                </a:solidFill>
              </a:rPr>
              <a:t>Regeln und Broschüren</a:t>
            </a:r>
          </a:p>
        </p:txBody>
      </p:sp>
    </p:spTree>
    <p:extLst>
      <p:ext uri="{BB962C8B-B14F-4D97-AF65-F5344CB8AC3E}">
        <p14:creationId xmlns:p14="http://schemas.microsoft.com/office/powerpoint/2010/main" val="369320792"/>
      </p:ext>
    </p:extLst>
  </p:cSld>
  <p:clrMapOvr>
    <a:masterClrMapping/>
  </p:clrMapOvr>
  <p:transition spd="slow" advClick="0">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AFBF7"/>
        </a:solidFill>
        <a:effectLst/>
      </p:bgPr>
    </p:bg>
    <p:spTree>
      <p:nvGrpSpPr>
        <p:cNvPr id="1" name=""/>
        <p:cNvGrpSpPr/>
        <p:nvPr/>
      </p:nvGrpSpPr>
      <p:grpSpPr>
        <a:xfrm>
          <a:off x="0" y="0"/>
          <a:ext cx="0" cy="0"/>
          <a:chOff x="0" y="0"/>
          <a:chExt cx="0" cy="0"/>
        </a:xfrm>
      </p:grpSpPr>
      <p:sp>
        <p:nvSpPr>
          <p:cNvPr id="8" name="Textfeld 7"/>
          <p:cNvSpPr txBox="1"/>
          <p:nvPr/>
        </p:nvSpPr>
        <p:spPr>
          <a:xfrm>
            <a:off x="10851574" y="5998748"/>
            <a:ext cx="1340426" cy="369332"/>
          </a:xfrm>
          <a:prstGeom prst="rect">
            <a:avLst/>
          </a:prstGeom>
          <a:noFill/>
        </p:spPr>
        <p:txBody>
          <a:bodyPr wrap="square" rtlCol="0">
            <a:spAutoFit/>
          </a:bodyPr>
          <a:lstStyle/>
          <a:p>
            <a:r>
              <a:rPr lang="de-DE" dirty="0">
                <a:solidFill>
                  <a:schemeClr val="bg1"/>
                </a:solidFill>
              </a:rPr>
              <a:t>  </a:t>
            </a:r>
            <a:r>
              <a:rPr lang="de-DE" sz="1100" dirty="0">
                <a:solidFill>
                  <a:schemeClr val="bg1"/>
                </a:solidFill>
              </a:rPr>
              <a:t>SEITE 6</a:t>
            </a:r>
            <a:endParaRPr lang="de-DE" sz="1400" dirty="0">
              <a:solidFill>
                <a:schemeClr val="bg1"/>
              </a:solidFill>
            </a:endParaRPr>
          </a:p>
        </p:txBody>
      </p:sp>
      <p:sp>
        <p:nvSpPr>
          <p:cNvPr id="9" name="Textfeld 8"/>
          <p:cNvSpPr txBox="1"/>
          <p:nvPr/>
        </p:nvSpPr>
        <p:spPr>
          <a:xfrm>
            <a:off x="397312" y="303623"/>
            <a:ext cx="7011406" cy="584775"/>
          </a:xfrm>
          <a:prstGeom prst="rect">
            <a:avLst/>
          </a:prstGeom>
          <a:noFill/>
        </p:spPr>
        <p:txBody>
          <a:bodyPr wrap="square" rtlCol="0">
            <a:spAutoFit/>
          </a:bodyPr>
          <a:lstStyle/>
          <a:p>
            <a:r>
              <a:rPr lang="de-DE" sz="3200" dirty="0">
                <a:solidFill>
                  <a:srgbClr val="C00000"/>
                </a:solidFill>
              </a:rPr>
              <a:t>weitere Beauftragte an der Schule</a:t>
            </a:r>
          </a:p>
        </p:txBody>
      </p:sp>
      <p:sp>
        <p:nvSpPr>
          <p:cNvPr id="25" name="Textfeld 24"/>
          <p:cNvSpPr txBox="1"/>
          <p:nvPr/>
        </p:nvSpPr>
        <p:spPr>
          <a:xfrm>
            <a:off x="508236" y="1136021"/>
            <a:ext cx="9099979" cy="3046988"/>
          </a:xfrm>
          <a:prstGeom prst="rect">
            <a:avLst/>
          </a:prstGeom>
          <a:solidFill>
            <a:srgbClr val="FAFBF7"/>
          </a:solidFill>
        </p:spPr>
        <p:txBody>
          <a:bodyPr wrap="square" rtlCol="0" anchor="ctr">
            <a:spAutoFit/>
          </a:bodyPr>
          <a:lstStyle/>
          <a:p>
            <a:endParaRPr lang="de-DE" sz="2400" dirty="0">
              <a:solidFill>
                <a:srgbClr val="C00000"/>
              </a:solidFill>
              <a:cs typeface="Arial" panose="020B0604020202020204" pitchFamily="34" charset="0"/>
            </a:endParaRPr>
          </a:p>
          <a:p>
            <a:pPr marL="285750" indent="-285750">
              <a:buFont typeface="Wingdings" panose="05000000000000000000" pitchFamily="2" charset="2"/>
              <a:buChar char="§"/>
            </a:pPr>
            <a:r>
              <a:rPr lang="en-US" sz="2400" dirty="0">
                <a:solidFill>
                  <a:srgbClr val="C00000"/>
                </a:solidFill>
                <a:cs typeface="Arial" panose="020B0604020202020204" pitchFamily="34" charset="0"/>
                <a:hlinkClick r:id="rId2">
                  <a:extLst>
                    <a:ext uri="{A12FA001-AC4F-418D-AE19-62706E023703}">
                      <ahyp:hlinkClr xmlns:ahyp="http://schemas.microsoft.com/office/drawing/2018/hyperlinkcolor" val="tx"/>
                    </a:ext>
                  </a:extLst>
                </a:hlinkClick>
              </a:rPr>
              <a:t> </a:t>
            </a:r>
            <a:endParaRPr lang="de-DE" sz="2400" dirty="0">
              <a:solidFill>
                <a:srgbClr val="C00000"/>
              </a:solidFill>
              <a:cs typeface="Arial" panose="020B0604020202020204" pitchFamily="34" charset="0"/>
              <a:hlinkClick r:id="rId2">
                <a:extLst>
                  <a:ext uri="{A12FA001-AC4F-418D-AE19-62706E023703}">
                    <ahyp:hlinkClr xmlns:ahyp="http://schemas.microsoft.com/office/drawing/2018/hyperlinkcolor" val="tx"/>
                  </a:ext>
                </a:extLst>
              </a:hlinkClick>
            </a:endParaRPr>
          </a:p>
          <a:p>
            <a:pPr marL="285750" indent="-285750">
              <a:buFont typeface="Wingdings" panose="05000000000000000000" pitchFamily="2" charset="2"/>
              <a:buChar char="§"/>
            </a:pPr>
            <a:endParaRPr lang="de-DE" sz="2400" dirty="0">
              <a:solidFill>
                <a:srgbClr val="C00000"/>
              </a:solidFill>
              <a:cs typeface="Arial" panose="020B0604020202020204" pitchFamily="34" charset="0"/>
              <a:hlinkClick r:id="rId2">
                <a:extLst>
                  <a:ext uri="{A12FA001-AC4F-418D-AE19-62706E023703}">
                    <ahyp:hlinkClr xmlns:ahyp="http://schemas.microsoft.com/office/drawing/2018/hyperlinkcolor" val="tx"/>
                  </a:ext>
                </a:extLst>
              </a:hlinkClick>
            </a:endParaRPr>
          </a:p>
          <a:p>
            <a:pPr marL="285750" indent="-285750">
              <a:buFont typeface="Wingdings" panose="05000000000000000000" pitchFamily="2" charset="2"/>
              <a:buChar char="§"/>
            </a:pPr>
            <a:r>
              <a:rPr lang="en-US" sz="2400" dirty="0">
                <a:solidFill>
                  <a:srgbClr val="C00000"/>
                </a:solidFill>
                <a:cs typeface="Arial" panose="020B0604020202020204" pitchFamily="34" charset="0"/>
              </a:rPr>
              <a:t> </a:t>
            </a:r>
            <a:endParaRPr lang="de-DE" sz="2400" dirty="0">
              <a:solidFill>
                <a:srgbClr val="C00000"/>
              </a:solidFill>
              <a:cs typeface="Arial" panose="020B0604020202020204" pitchFamily="34" charset="0"/>
            </a:endParaRPr>
          </a:p>
          <a:p>
            <a:endParaRPr lang="de-DE" sz="2400" dirty="0">
              <a:solidFill>
                <a:srgbClr val="C00000"/>
              </a:solidFill>
              <a:cs typeface="Arial" panose="020B0604020202020204" pitchFamily="34" charset="0"/>
            </a:endParaRPr>
          </a:p>
          <a:p>
            <a:pPr marL="285750" indent="-285750">
              <a:buFont typeface="Wingdings" panose="05000000000000000000" pitchFamily="2" charset="2"/>
              <a:buChar char="§"/>
            </a:pPr>
            <a:r>
              <a:rPr lang="en-US" sz="2400" dirty="0">
                <a:solidFill>
                  <a:srgbClr val="C00000"/>
                </a:solidFill>
                <a:cs typeface="Arial" panose="020B0604020202020204" pitchFamily="34" charset="0"/>
              </a:rPr>
              <a:t> </a:t>
            </a:r>
            <a:endParaRPr lang="de-DE" sz="2400" dirty="0">
              <a:solidFill>
                <a:srgbClr val="C00000"/>
              </a:solidFill>
              <a:cs typeface="Arial" panose="020B0604020202020204" pitchFamily="34" charset="0"/>
            </a:endParaRPr>
          </a:p>
          <a:p>
            <a:endParaRPr lang="de-DE" sz="2400" dirty="0">
              <a:solidFill>
                <a:srgbClr val="C00000"/>
              </a:solidFill>
              <a:cs typeface="Arial" panose="020B0604020202020204" pitchFamily="34" charset="0"/>
            </a:endParaRPr>
          </a:p>
          <a:p>
            <a:pPr marL="285750" indent="-285750">
              <a:buFont typeface="Wingdings" panose="05000000000000000000" pitchFamily="2" charset="2"/>
              <a:buChar char="§"/>
            </a:pPr>
            <a:r>
              <a:rPr lang="de-DE" sz="2400" dirty="0">
                <a:solidFill>
                  <a:srgbClr val="C00000"/>
                </a:solidFill>
                <a:cs typeface="Arial" panose="020B0604020202020204" pitchFamily="34" charset="0"/>
              </a:rPr>
              <a:t>…………………</a:t>
            </a:r>
          </a:p>
        </p:txBody>
      </p:sp>
      <p:cxnSp>
        <p:nvCxnSpPr>
          <p:cNvPr id="4" name="Gerader Verbinder 3"/>
          <p:cNvCxnSpPr/>
          <p:nvPr/>
        </p:nvCxnSpPr>
        <p:spPr>
          <a:xfrm flipV="1">
            <a:off x="498764" y="1049482"/>
            <a:ext cx="11107881" cy="20782"/>
          </a:xfrm>
          <a:prstGeom prst="line">
            <a:avLst/>
          </a:prstGeom>
          <a:ln w="28575">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feld 9"/>
          <p:cNvSpPr txBox="1"/>
          <p:nvPr/>
        </p:nvSpPr>
        <p:spPr>
          <a:xfrm>
            <a:off x="8847892" y="688906"/>
            <a:ext cx="2825255" cy="338554"/>
          </a:xfrm>
          <a:prstGeom prst="rect">
            <a:avLst/>
          </a:prstGeom>
          <a:noFill/>
        </p:spPr>
        <p:txBody>
          <a:bodyPr wrap="square" rtlCol="0">
            <a:spAutoFit/>
          </a:bodyPr>
          <a:lstStyle/>
          <a:p>
            <a:pPr algn="r"/>
            <a:r>
              <a:rPr lang="de-DE" sz="1600" dirty="0">
                <a:solidFill>
                  <a:srgbClr val="C00000"/>
                </a:solidFill>
              </a:rPr>
              <a:t>Arbeits- und Gesundheitsschutz</a:t>
            </a:r>
          </a:p>
        </p:txBody>
      </p:sp>
      <p:sp>
        <p:nvSpPr>
          <p:cNvPr id="15" name="Textfeld 14">
            <a:extLst>
              <a:ext uri="{FF2B5EF4-FFF2-40B4-BE49-F238E27FC236}">
                <a16:creationId xmlns:a16="http://schemas.microsoft.com/office/drawing/2014/main" id="{DE7C4E9F-AC28-465B-8AC3-7450E0A94647}"/>
              </a:ext>
            </a:extLst>
          </p:cNvPr>
          <p:cNvSpPr txBox="1"/>
          <p:nvPr/>
        </p:nvSpPr>
        <p:spPr>
          <a:xfrm>
            <a:off x="7739328" y="6412356"/>
            <a:ext cx="3501116" cy="284693"/>
          </a:xfrm>
          <a:prstGeom prst="rect">
            <a:avLst/>
          </a:prstGeom>
          <a:noFill/>
        </p:spPr>
        <p:txBody>
          <a:bodyPr wrap="square" rtlCol="0">
            <a:spAutoFit/>
          </a:bodyPr>
          <a:lstStyle/>
          <a:p>
            <a:pPr algn="r"/>
            <a:r>
              <a:rPr lang="de-DE" sz="1200" dirty="0">
                <a:latin typeface="Century Gothic" panose="020B0502020202020204" pitchFamily="34" charset="0"/>
              </a:rPr>
              <a:t>Staatliches Schulamt Stuttgart</a:t>
            </a:r>
          </a:p>
        </p:txBody>
      </p:sp>
      <p:pic>
        <p:nvPicPr>
          <p:cNvPr id="17" name="Picture 4" descr="https://s.schulamt-bw.de/site/pbs-bw-km-root/get/params_E-2095755824/6519626/landeswappen_klein.png">
            <a:extLst>
              <a:ext uri="{FF2B5EF4-FFF2-40B4-BE49-F238E27FC236}">
                <a16:creationId xmlns:a16="http://schemas.microsoft.com/office/drawing/2014/main" id="{73740A57-2CAF-44FA-B2CF-02932AA677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8705" y="6302709"/>
            <a:ext cx="264996" cy="370993"/>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r Verbinder 11">
            <a:extLst>
              <a:ext uri="{FF2B5EF4-FFF2-40B4-BE49-F238E27FC236}">
                <a16:creationId xmlns:a16="http://schemas.microsoft.com/office/drawing/2014/main" id="{8B92AE9F-13A3-49AF-9302-D354FC641DC4}"/>
              </a:ext>
            </a:extLst>
          </p:cNvPr>
          <p:cNvCxnSpPr>
            <a:cxnSpLocks/>
          </p:cNvCxnSpPr>
          <p:nvPr/>
        </p:nvCxnSpPr>
        <p:spPr>
          <a:xfrm>
            <a:off x="498764" y="6211734"/>
            <a:ext cx="11109600" cy="0"/>
          </a:xfrm>
          <a:prstGeom prst="line">
            <a:avLst/>
          </a:prstGeom>
          <a:ln w="3810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Interaktive Schaltfläche: Zur Startseite wechseln 13">
            <a:hlinkClick r:id="rId4" action="ppaction://hlinksldjump" highlightClick="1"/>
            <a:extLst>
              <a:ext uri="{FF2B5EF4-FFF2-40B4-BE49-F238E27FC236}">
                <a16:creationId xmlns:a16="http://schemas.microsoft.com/office/drawing/2014/main" id="{29E503FB-2BED-4DB1-BC5C-D05E14B1CC46}"/>
              </a:ext>
            </a:extLst>
          </p:cNvPr>
          <p:cNvSpPr/>
          <p:nvPr/>
        </p:nvSpPr>
        <p:spPr>
          <a:xfrm>
            <a:off x="508236" y="6320296"/>
            <a:ext cx="380126" cy="226718"/>
          </a:xfrm>
          <a:prstGeom prst="actionButtonHo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Textfeld 10">
            <a:hlinkClick r:id="rId5"/>
            <a:extLst>
              <a:ext uri="{FF2B5EF4-FFF2-40B4-BE49-F238E27FC236}">
                <a16:creationId xmlns:a16="http://schemas.microsoft.com/office/drawing/2014/main" id="{7E0E6DDF-D5C1-460D-8D17-EAD526CB82E8}"/>
              </a:ext>
            </a:extLst>
          </p:cNvPr>
          <p:cNvSpPr txBox="1"/>
          <p:nvPr/>
        </p:nvSpPr>
        <p:spPr>
          <a:xfrm>
            <a:off x="7408718" y="5623852"/>
            <a:ext cx="4197928" cy="369332"/>
          </a:xfrm>
          <a:prstGeom prst="rect">
            <a:avLst/>
          </a:prstGeom>
          <a:noFill/>
          <a:ln>
            <a:noFill/>
          </a:ln>
        </p:spPr>
        <p:txBody>
          <a:bodyPr wrap="square" rtlCol="0">
            <a:spAutoFit/>
          </a:bodyPr>
          <a:lstStyle/>
          <a:p>
            <a:pPr algn="r"/>
            <a:r>
              <a:rPr lang="de-DE" dirty="0">
                <a:solidFill>
                  <a:srgbClr val="C00000"/>
                </a:solidFill>
              </a:rPr>
              <a:t>Handlungshilfen </a:t>
            </a:r>
          </a:p>
        </p:txBody>
      </p:sp>
      <p:pic>
        <p:nvPicPr>
          <p:cNvPr id="13" name="Picture 4" descr="https://cdn3.vectorstock.com/i/1000x1000/72/22/hand-with-touching-a-button-icon-vector-9417222.jpg">
            <a:extLst>
              <a:ext uri="{FF2B5EF4-FFF2-40B4-BE49-F238E27FC236}">
                <a16:creationId xmlns:a16="http://schemas.microsoft.com/office/drawing/2014/main" id="{10964E4C-E55A-4B26-8893-5D61D03D450C}"/>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8277" t="10030" r="28621" b="17966"/>
          <a:stretch/>
        </p:blipFill>
        <p:spPr bwMode="auto">
          <a:xfrm>
            <a:off x="10923136" y="5965732"/>
            <a:ext cx="99387" cy="179313"/>
          </a:xfrm>
          <a:prstGeom prst="rect">
            <a:avLst/>
          </a:prstGeom>
          <a:noFill/>
          <a:extLst>
            <a:ext uri="{909E8E84-426E-40DD-AFC4-6F175D3DCCD1}">
              <a14:hiddenFill xmlns:a14="http://schemas.microsoft.com/office/drawing/2010/main">
                <a:solidFill>
                  <a:srgbClr val="FFFFFF"/>
                </a:solidFill>
              </a14:hiddenFill>
            </a:ext>
          </a:extLst>
        </p:spPr>
      </p:pic>
      <p:sp>
        <p:nvSpPr>
          <p:cNvPr id="16" name="Textfeld 15">
            <a:hlinkClick r:id="rId7"/>
            <a:extLst>
              <a:ext uri="{FF2B5EF4-FFF2-40B4-BE49-F238E27FC236}">
                <a16:creationId xmlns:a16="http://schemas.microsoft.com/office/drawing/2014/main" id="{F1ACC8CF-D19D-4607-A912-9B81202E0FF0}"/>
              </a:ext>
            </a:extLst>
          </p:cNvPr>
          <p:cNvSpPr txBox="1"/>
          <p:nvPr/>
        </p:nvSpPr>
        <p:spPr>
          <a:xfrm>
            <a:off x="7408716" y="5286066"/>
            <a:ext cx="4197928" cy="369332"/>
          </a:xfrm>
          <a:prstGeom prst="rect">
            <a:avLst/>
          </a:prstGeom>
          <a:noFill/>
          <a:ln>
            <a:noFill/>
          </a:ln>
        </p:spPr>
        <p:txBody>
          <a:bodyPr wrap="square" rtlCol="0">
            <a:spAutoFit/>
          </a:bodyPr>
          <a:lstStyle/>
          <a:p>
            <a:pPr algn="r"/>
            <a:r>
              <a:rPr lang="de-DE" dirty="0">
                <a:solidFill>
                  <a:srgbClr val="C00000"/>
                </a:solidFill>
              </a:rPr>
              <a:t>RiSU</a:t>
            </a:r>
          </a:p>
        </p:txBody>
      </p:sp>
      <p:sp>
        <p:nvSpPr>
          <p:cNvPr id="2" name="Textfeld 1">
            <a:hlinkClick r:id="rId8"/>
            <a:extLst>
              <a:ext uri="{FF2B5EF4-FFF2-40B4-BE49-F238E27FC236}">
                <a16:creationId xmlns:a16="http://schemas.microsoft.com/office/drawing/2014/main" id="{42C381ED-88F2-EBFA-826A-AD18430F10E4}"/>
              </a:ext>
            </a:extLst>
          </p:cNvPr>
          <p:cNvSpPr txBox="1"/>
          <p:nvPr/>
        </p:nvSpPr>
        <p:spPr>
          <a:xfrm>
            <a:off x="7408716" y="4945257"/>
            <a:ext cx="4197928" cy="369332"/>
          </a:xfrm>
          <a:prstGeom prst="rect">
            <a:avLst/>
          </a:prstGeom>
          <a:noFill/>
          <a:ln>
            <a:noFill/>
          </a:ln>
        </p:spPr>
        <p:txBody>
          <a:bodyPr wrap="square" rtlCol="0">
            <a:spAutoFit/>
          </a:bodyPr>
          <a:lstStyle/>
          <a:p>
            <a:pPr algn="r"/>
            <a:r>
              <a:rPr lang="de-DE" dirty="0">
                <a:solidFill>
                  <a:srgbClr val="C00000"/>
                </a:solidFill>
                <a:highlight>
                  <a:srgbClr val="FAFBF7"/>
                </a:highlight>
              </a:rPr>
              <a:t>ZSL</a:t>
            </a:r>
          </a:p>
        </p:txBody>
      </p:sp>
      <p:sp>
        <p:nvSpPr>
          <p:cNvPr id="3" name="Textfeld 2">
            <a:hlinkClick r:id="rId2"/>
          </p:cNvPr>
          <p:cNvSpPr txBox="1"/>
          <p:nvPr/>
        </p:nvSpPr>
        <p:spPr>
          <a:xfrm>
            <a:off x="828541" y="1505744"/>
            <a:ext cx="4034016" cy="461665"/>
          </a:xfrm>
          <a:prstGeom prst="rect">
            <a:avLst/>
          </a:prstGeom>
          <a:noFill/>
        </p:spPr>
        <p:txBody>
          <a:bodyPr wrap="square" rtlCol="0">
            <a:spAutoFit/>
          </a:bodyPr>
          <a:lstStyle/>
          <a:p>
            <a:r>
              <a:rPr lang="en-US" sz="2400" dirty="0">
                <a:solidFill>
                  <a:srgbClr val="A50021"/>
                </a:solidFill>
              </a:rPr>
              <a:t>Gefahrstoffbeauftragte/r</a:t>
            </a:r>
            <a:endParaRPr lang="de-DE" sz="2400" dirty="0">
              <a:solidFill>
                <a:srgbClr val="A50021"/>
              </a:solidFill>
            </a:endParaRPr>
          </a:p>
        </p:txBody>
      </p:sp>
      <p:sp>
        <p:nvSpPr>
          <p:cNvPr id="18" name="Textfeld 17">
            <a:hlinkClick r:id="rId2"/>
          </p:cNvPr>
          <p:cNvSpPr txBox="1"/>
          <p:nvPr/>
        </p:nvSpPr>
        <p:spPr>
          <a:xfrm>
            <a:off x="828541" y="2246352"/>
            <a:ext cx="4034016" cy="461665"/>
          </a:xfrm>
          <a:prstGeom prst="rect">
            <a:avLst/>
          </a:prstGeom>
          <a:noFill/>
        </p:spPr>
        <p:txBody>
          <a:bodyPr wrap="square" rtlCol="0">
            <a:spAutoFit/>
          </a:bodyPr>
          <a:lstStyle/>
          <a:p>
            <a:r>
              <a:rPr lang="en-US" sz="2400" dirty="0">
                <a:solidFill>
                  <a:srgbClr val="A50021"/>
                </a:solidFill>
              </a:rPr>
              <a:t>Biostoffbeauftragte/r</a:t>
            </a:r>
            <a:endParaRPr lang="de-DE" sz="2400" dirty="0">
              <a:solidFill>
                <a:srgbClr val="A50021"/>
              </a:solidFill>
            </a:endParaRPr>
          </a:p>
        </p:txBody>
      </p:sp>
      <p:sp>
        <p:nvSpPr>
          <p:cNvPr id="19" name="Textfeld 18">
            <a:hlinkClick r:id="rId9"/>
          </p:cNvPr>
          <p:cNvSpPr txBox="1"/>
          <p:nvPr/>
        </p:nvSpPr>
        <p:spPr>
          <a:xfrm>
            <a:off x="828541" y="2966773"/>
            <a:ext cx="5128165" cy="461665"/>
          </a:xfrm>
          <a:prstGeom prst="rect">
            <a:avLst/>
          </a:prstGeom>
          <a:noFill/>
        </p:spPr>
        <p:txBody>
          <a:bodyPr wrap="square" rtlCol="0">
            <a:spAutoFit/>
          </a:bodyPr>
          <a:lstStyle/>
          <a:p>
            <a:r>
              <a:rPr lang="en-US" sz="2400" dirty="0">
                <a:solidFill>
                  <a:srgbClr val="A50021"/>
                </a:solidFill>
              </a:rPr>
              <a:t>Beauftragte/r für Verkehrserziehung</a:t>
            </a:r>
            <a:endParaRPr lang="de-DE" sz="2400" dirty="0">
              <a:solidFill>
                <a:srgbClr val="A50021"/>
              </a:solidFill>
            </a:endParaRPr>
          </a:p>
        </p:txBody>
      </p:sp>
    </p:spTree>
    <p:extLst>
      <p:ext uri="{BB962C8B-B14F-4D97-AF65-F5344CB8AC3E}">
        <p14:creationId xmlns:p14="http://schemas.microsoft.com/office/powerpoint/2010/main" val="2436315010"/>
      </p:ext>
    </p:extLst>
  </p:cSld>
  <p:clrMapOvr>
    <a:masterClrMapping/>
  </p:clrMapOvr>
  <p:transition spd="slow" advClick="0">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0</TotalTime>
  <Words>1635</Words>
  <Application>Microsoft Office PowerPoint</Application>
  <PresentationFormat>Breitbild</PresentationFormat>
  <Paragraphs>456</Paragraphs>
  <Slides>21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21</vt:i4>
      </vt:variant>
    </vt:vector>
  </HeadingPairs>
  <TitlesOfParts>
    <vt:vector size="29" baseType="lpstr">
      <vt:lpstr>Arial</vt:lpstr>
      <vt:lpstr>Calibri</vt:lpstr>
      <vt:lpstr>Calibri Light</vt:lpstr>
      <vt:lpstr>Century Gothic</vt:lpstr>
      <vt:lpstr>Tahoma</vt:lpstr>
      <vt:lpstr>Times New Roman</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Yasar Kilic</dc:creator>
  <cp:lastModifiedBy>tobias remmlinger</cp:lastModifiedBy>
  <cp:revision>551</cp:revision>
  <dcterms:created xsi:type="dcterms:W3CDTF">2022-10-08T08:53:40Z</dcterms:created>
  <dcterms:modified xsi:type="dcterms:W3CDTF">2025-11-21T09:02:05Z</dcterms:modified>
</cp:coreProperties>
</file>