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6" r:id="rId2"/>
    <p:sldId id="259" r:id="rId3"/>
    <p:sldId id="288" r:id="rId4"/>
    <p:sldId id="304" r:id="rId5"/>
    <p:sldId id="305" r:id="rId6"/>
    <p:sldId id="313" r:id="rId7"/>
    <p:sldId id="307" r:id="rId8"/>
    <p:sldId id="315" r:id="rId9"/>
    <p:sldId id="260" r:id="rId10"/>
    <p:sldId id="308" r:id="rId11"/>
    <p:sldId id="309" r:id="rId12"/>
    <p:sldId id="292" r:id="rId13"/>
    <p:sldId id="312" r:id="rId14"/>
    <p:sldId id="311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5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495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442913" y="6472518"/>
            <a:ext cx="11306175" cy="8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37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00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anchor="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442913" y="6472518"/>
            <a:ext cx="11306175" cy="8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30120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4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6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anchor="t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anchor="t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442913" y="6472518"/>
            <a:ext cx="11306175" cy="8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283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442913" y="6472518"/>
            <a:ext cx="11306175" cy="8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8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442913" y="6472518"/>
            <a:ext cx="11306175" cy="8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49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442913" y="6472518"/>
            <a:ext cx="11306175" cy="8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759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930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747AA-8C95-4225-B504-43848F58E5D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442913" y="6472518"/>
            <a:ext cx="11306175" cy="8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43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B10D5BB-A18E-41BF-AF5E-E894E8B329AF}" type="datetimeFigureOut">
              <a:rPr lang="de-DE" smtClean="0"/>
              <a:t>28.02.2016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DF747AA-8C95-4225-B504-43848F58E5D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4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1020763"/>
            <a:ext cx="10993438" cy="1474787"/>
          </a:xfrm>
        </p:spPr>
        <p:txBody>
          <a:bodyPr>
            <a:normAutofit/>
          </a:bodyPr>
          <a:lstStyle/>
          <a:p>
            <a:r>
              <a:rPr lang="de-DE" sz="3600" dirty="0" smtClean="0"/>
              <a:t/>
            </a:r>
            <a:br>
              <a:rPr lang="de-DE" sz="3600" dirty="0" smtClean="0"/>
            </a:br>
            <a:endParaRPr lang="de-DE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585" y="3796157"/>
            <a:ext cx="3567469" cy="26235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581192" y="5219348"/>
            <a:ext cx="8159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latin typeface="Calibri" panose="020F0502020204030204" pitchFamily="34" charset="0"/>
              </a:rPr>
              <a:t>Zusammenstellung:	Monika Schelling</a:t>
            </a:r>
          </a:p>
          <a:p>
            <a:r>
              <a:rPr lang="de-DE" sz="2400" dirty="0">
                <a:latin typeface="Calibri" panose="020F0502020204030204" pitchFamily="34" charset="0"/>
              </a:rPr>
              <a:t>	</a:t>
            </a:r>
            <a:r>
              <a:rPr lang="de-DE" sz="2400" dirty="0" smtClean="0">
                <a:latin typeface="Calibri" panose="020F0502020204030204" pitchFamily="34" charset="0"/>
              </a:rPr>
              <a:t>		</a:t>
            </a:r>
            <a:r>
              <a:rPr lang="de-DE" sz="2400" dirty="0" err="1" smtClean="0">
                <a:latin typeface="Calibri" panose="020F0502020204030204" pitchFamily="34" charset="0"/>
              </a:rPr>
              <a:t>BfC</a:t>
            </a:r>
            <a:r>
              <a:rPr lang="de-DE" sz="2400" dirty="0" smtClean="0">
                <a:latin typeface="Calibri" panose="020F0502020204030204" pitchFamily="34" charset="0"/>
              </a:rPr>
              <a:t> </a:t>
            </a:r>
            <a:r>
              <a:rPr lang="de-DE" sz="2400" dirty="0">
                <a:latin typeface="Calibri" panose="020F0502020204030204" pitchFamily="34" charset="0"/>
              </a:rPr>
              <a:t>am Staatlichen </a:t>
            </a:r>
            <a:r>
              <a:rPr lang="de-DE" sz="2400" dirty="0" smtClean="0">
                <a:latin typeface="Calibri" panose="020F0502020204030204" pitchFamily="34" charset="0"/>
              </a:rPr>
              <a:t>Schulamt Stuttgart</a:t>
            </a:r>
          </a:p>
          <a:p>
            <a:r>
              <a:rPr lang="de-DE" sz="2400" dirty="0">
                <a:latin typeface="Calibri" panose="020F0502020204030204" pitchFamily="34" charset="0"/>
              </a:rPr>
              <a:t>	</a:t>
            </a:r>
            <a:r>
              <a:rPr lang="de-DE" sz="2400" dirty="0" smtClean="0">
                <a:latin typeface="Calibri" panose="020F0502020204030204" pitchFamily="34" charset="0"/>
              </a:rPr>
              <a:t>		November 2015</a:t>
            </a:r>
            <a:endParaRPr lang="de-DE" sz="2400" dirty="0">
              <a:latin typeface="Calibri" panose="020F050202020403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42900" y="825500"/>
            <a:ext cx="11036300" cy="29591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5400" dirty="0" smtClean="0">
                <a:solidFill>
                  <a:schemeClr val="tx1"/>
                </a:solidFill>
              </a:rPr>
              <a:t>Chancengleichheitsplan 2014</a:t>
            </a:r>
            <a:r>
              <a:rPr lang="de-DE" sz="2400" dirty="0" smtClean="0">
                <a:solidFill>
                  <a:schemeClr val="tx1"/>
                </a:solidFill>
              </a:rPr>
              <a:t/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2015 erschienen</a:t>
            </a:r>
            <a:r>
              <a:rPr lang="de-DE" sz="3200" dirty="0" smtClean="0">
                <a:solidFill>
                  <a:schemeClr val="tx1"/>
                </a:solidFill>
              </a:rPr>
              <a:t/>
            </a:r>
            <a:br>
              <a:rPr lang="de-DE" sz="3200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Umsetzung des Chancengleichheitsgesetzes des Landes Baden-Württemberg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(</a:t>
            </a:r>
            <a:r>
              <a:rPr lang="de-DE" dirty="0" smtClean="0">
                <a:solidFill>
                  <a:schemeClr val="tx1"/>
                </a:solidFill>
              </a:rPr>
              <a:t>Artikel 3 Abs. 2 GG)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803400"/>
            <a:ext cx="10274301" cy="4305299"/>
          </a:xfrm>
        </p:spPr>
        <p:txBody>
          <a:bodyPr>
            <a:noAutofit/>
          </a:bodyPr>
          <a:lstStyle/>
          <a:p>
            <a:r>
              <a:rPr lang="de-DE" sz="2000" dirty="0"/>
              <a:t>Personalverantwortliche der Schulverwaltung haben die Aufgabe Lehrerinnen gezielt zu </a:t>
            </a:r>
            <a:r>
              <a:rPr lang="de-DE" sz="2000" dirty="0" smtClean="0"/>
              <a:t>fördern.</a:t>
            </a:r>
            <a:endParaRPr lang="de-DE" sz="2000" dirty="0"/>
          </a:p>
          <a:p>
            <a:r>
              <a:rPr lang="de-DE" sz="2000" dirty="0"/>
              <a:t>Gezielte Ansprache von Frauen auf Tagungen und </a:t>
            </a:r>
            <a:r>
              <a:rPr lang="de-DE" sz="2000" dirty="0" smtClean="0"/>
              <a:t>Fortbildungen.</a:t>
            </a:r>
            <a:endParaRPr lang="de-DE" sz="2000" dirty="0"/>
          </a:p>
          <a:p>
            <a:r>
              <a:rPr lang="de-DE" sz="2000" dirty="0"/>
              <a:t>Zur Behebung der Unterrepräsentanz sprechen die Staatlichen Schulämter in Zusammenarbeit mit der SL in geeigneter Form Frauen vor Ort </a:t>
            </a:r>
            <a:r>
              <a:rPr lang="de-DE" sz="2000" dirty="0" smtClean="0"/>
              <a:t>an.</a:t>
            </a:r>
            <a:endParaRPr lang="de-DE" sz="2000" dirty="0"/>
          </a:p>
          <a:p>
            <a:r>
              <a:rPr lang="de-DE" sz="2000" dirty="0"/>
              <a:t>Die Schulaufsichtsbehörden weisen in Dienstbesprechungen mit SL auf diese wichtige Thematik (Frauenförderung/Vereinbarkeit von Familie und Beruf) </a:t>
            </a:r>
            <a:r>
              <a:rPr lang="de-DE" sz="2000" dirty="0" smtClean="0"/>
              <a:t>hin </a:t>
            </a:r>
            <a:r>
              <a:rPr lang="de-DE" sz="2000" dirty="0"/>
              <a:t>(S.62</a:t>
            </a:r>
            <a:r>
              <a:rPr lang="de-DE" sz="2000" dirty="0" smtClean="0"/>
              <a:t>).</a:t>
            </a:r>
            <a:endParaRPr lang="de-DE" sz="2000" dirty="0"/>
          </a:p>
          <a:p>
            <a:r>
              <a:rPr lang="de-DE" sz="2000" dirty="0"/>
              <a:t>Homepage </a:t>
            </a:r>
            <a:r>
              <a:rPr lang="de-DE" sz="2000" dirty="0" smtClean="0"/>
              <a:t>Kultusministerium: </a:t>
            </a:r>
            <a:r>
              <a:rPr lang="de-DE" sz="2000" dirty="0"/>
              <a:t>„Informationen für Frauen in Führungspositionen</a:t>
            </a:r>
            <a:r>
              <a:rPr lang="de-DE" sz="2000" dirty="0" smtClean="0"/>
              <a:t>“.</a:t>
            </a:r>
            <a:endParaRPr lang="de-DE" sz="2000" dirty="0"/>
          </a:p>
          <a:p>
            <a:r>
              <a:rPr lang="de-DE" sz="2000" dirty="0"/>
              <a:t>Bei Bewerbungsverfahren auf schulbezogene Ausschreibungen ist die zuständige Beauftragte für Chancengleichheit frühzeitig, d.h. noch im Entscheidungsprozess zu beteiligen (§ 9 Abs. 3 </a:t>
            </a:r>
            <a:r>
              <a:rPr lang="de-DE" sz="2000" dirty="0" err="1"/>
              <a:t>ChancenG</a:t>
            </a:r>
            <a:r>
              <a:rPr lang="de-DE" sz="2000" dirty="0" smtClean="0"/>
              <a:t>).</a:t>
            </a:r>
            <a:endParaRPr lang="de-DE" sz="20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44500" y="5334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Personelle und organisatorische Maßnahmen</a:t>
            </a:r>
            <a:br>
              <a:rPr lang="de-DE" sz="3200" dirty="0">
                <a:latin typeface="Calibri" panose="020F0502020204030204" pitchFamily="34" charset="0"/>
              </a:rPr>
            </a:br>
            <a:r>
              <a:rPr lang="de-DE" sz="3200" dirty="0">
                <a:latin typeface="Calibri" panose="020F0502020204030204" pitchFamily="34" charset="0"/>
              </a:rPr>
              <a:t>b) Aufgaben der Schulverwaltung</a:t>
            </a:r>
          </a:p>
        </p:txBody>
      </p:sp>
    </p:spTree>
    <p:extLst>
      <p:ext uri="{BB962C8B-B14F-4D97-AF65-F5344CB8AC3E}">
        <p14:creationId xmlns:p14="http://schemas.microsoft.com/office/powerpoint/2010/main" val="32493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2260600"/>
            <a:ext cx="10274301" cy="4305299"/>
          </a:xfrm>
        </p:spPr>
        <p:txBody>
          <a:bodyPr>
            <a:noAutofit/>
          </a:bodyPr>
          <a:lstStyle/>
          <a:p>
            <a:r>
              <a:rPr lang="de-DE" sz="2000" dirty="0"/>
              <a:t>Die Arbeitszeitgestaltung für Teilzeitbeschäftigte und Familienarbeit Leistende darf sich nicht nachteilig für diese auswirken und dem Sinn der Teilzeitbeschäftigung zuwiderlaufen (S.62</a:t>
            </a:r>
            <a:r>
              <a:rPr lang="de-DE" sz="2000" dirty="0" smtClean="0"/>
              <a:t>).</a:t>
            </a:r>
            <a:endParaRPr lang="de-DE" sz="2000" dirty="0"/>
          </a:p>
          <a:p>
            <a:r>
              <a:rPr lang="de-DE" sz="2000" dirty="0"/>
              <a:t>Die SL weist auf die Möglichkeit hin, einen Antrag auf einen familienfreundlichen Stundenplan stellen zu können.</a:t>
            </a:r>
          </a:p>
          <a:p>
            <a:r>
              <a:rPr lang="de-DE" sz="2000" dirty="0"/>
              <a:t>Rücksichtnahme bei der Verteilung außerunterrichtlicher Dienstaufgaben - teilbare und unteilbare </a:t>
            </a:r>
            <a:r>
              <a:rPr lang="de-DE" sz="2000" dirty="0" smtClean="0"/>
              <a:t>Aufgaben </a:t>
            </a:r>
            <a:r>
              <a:rPr lang="de-DE" sz="2000" dirty="0"/>
              <a:t>(S.63</a:t>
            </a:r>
            <a:r>
              <a:rPr lang="de-DE" sz="2000" dirty="0" smtClean="0"/>
              <a:t>).</a:t>
            </a:r>
            <a:endParaRPr lang="de-DE" sz="2000" dirty="0"/>
          </a:p>
          <a:p>
            <a:r>
              <a:rPr lang="de-DE" sz="2000" dirty="0"/>
              <a:t>Rücksicht bei der Anordnung von Mehrarbeit und Vertretungen und bei der Verteilung der Unterrichtsstunden auf die </a:t>
            </a:r>
            <a:r>
              <a:rPr lang="de-DE" sz="2000" dirty="0" smtClean="0"/>
              <a:t>Wochentage.</a:t>
            </a:r>
            <a:endParaRPr lang="de-DE" sz="2000" dirty="0"/>
          </a:p>
          <a:p>
            <a:r>
              <a:rPr lang="de-DE" sz="2000" dirty="0"/>
              <a:t>(Die GLK kann Empfehlungen zur Verteilung der Lehraufträge </a:t>
            </a:r>
            <a:r>
              <a:rPr lang="de-DE" sz="2000" dirty="0" smtClean="0"/>
              <a:t>geben.)</a:t>
            </a:r>
            <a:endParaRPr lang="de-DE" sz="20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44500" y="8382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Maßnahmen für Teilzeitbeschäftigte und </a:t>
            </a:r>
            <a:r>
              <a:rPr lang="de-DE" sz="3200" dirty="0" smtClean="0">
                <a:latin typeface="Calibri" panose="020F0502020204030204" pitchFamily="34" charset="0"/>
              </a:rPr>
              <a:t>Maßnahmen</a:t>
            </a:r>
            <a:br>
              <a:rPr lang="de-DE" sz="3200" dirty="0" smtClean="0">
                <a:latin typeface="Calibri" panose="020F0502020204030204" pitchFamily="34" charset="0"/>
              </a:rPr>
            </a:br>
            <a:r>
              <a:rPr lang="de-DE" sz="3200" dirty="0" smtClean="0">
                <a:latin typeface="Calibri" panose="020F0502020204030204" pitchFamily="34" charset="0"/>
              </a:rPr>
              <a:t>zur Vereinbarkeit </a:t>
            </a:r>
            <a:r>
              <a:rPr lang="de-DE" sz="3200" dirty="0">
                <a:latin typeface="Calibri" panose="020F0502020204030204" pitchFamily="34" charset="0"/>
              </a:rPr>
              <a:t>von Familie und Beruf</a:t>
            </a:r>
            <a:br>
              <a:rPr lang="de-DE" sz="3200" dirty="0">
                <a:latin typeface="Calibri" panose="020F0502020204030204" pitchFamily="34" charset="0"/>
              </a:rPr>
            </a:br>
            <a:r>
              <a:rPr lang="de-DE" sz="3200" dirty="0">
                <a:latin typeface="Calibri" panose="020F0502020204030204" pitchFamily="34" charset="0"/>
              </a:rPr>
              <a:t> a) Schulleitung</a:t>
            </a:r>
          </a:p>
        </p:txBody>
      </p:sp>
    </p:spTree>
    <p:extLst>
      <p:ext uri="{BB962C8B-B14F-4D97-AF65-F5344CB8AC3E}">
        <p14:creationId xmlns:p14="http://schemas.microsoft.com/office/powerpoint/2010/main" val="25102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672650" y="1666692"/>
            <a:ext cx="5087075" cy="536005"/>
          </a:xfrm>
        </p:spPr>
        <p:txBody>
          <a:bodyPr anchor="t"/>
          <a:lstStyle/>
          <a:p>
            <a:r>
              <a:rPr lang="de-DE" dirty="0">
                <a:solidFill>
                  <a:srgbClr val="0070C0"/>
                </a:solidFill>
              </a:rPr>
              <a:t>Teilbare </a:t>
            </a:r>
            <a:r>
              <a:rPr lang="de-DE" dirty="0" smtClean="0">
                <a:solidFill>
                  <a:srgbClr val="0070C0"/>
                </a:solidFill>
              </a:rPr>
              <a:t>Aufgaben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3"/>
          </p:nvPr>
        </p:nvSpPr>
        <p:spPr>
          <a:xfrm>
            <a:off x="6096000" y="1677716"/>
            <a:ext cx="5421945" cy="553373"/>
          </a:xfrm>
        </p:spPr>
        <p:txBody>
          <a:bodyPr anchor="t">
            <a:norm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Unteilbare Aufgaben</a:t>
            </a:r>
          </a:p>
        </p:txBody>
      </p:sp>
      <p:sp>
        <p:nvSpPr>
          <p:cNvPr id="7" name="Textfeld 6"/>
          <p:cNvSpPr txBox="1"/>
          <p:nvPr/>
        </p:nvSpPr>
        <p:spPr>
          <a:xfrm rot="5400000">
            <a:off x="-646904" y="3743245"/>
            <a:ext cx="24544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>
                <a:solidFill>
                  <a:schemeClr val="bg1">
                    <a:lumMod val="85000"/>
                  </a:schemeClr>
                </a:solidFill>
              </a:rPr>
              <a:t>http://www.officemanager.de/downloads/om-icons/ordner-256.png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672650" y="2368078"/>
            <a:ext cx="5639250" cy="2934999"/>
          </a:xfrm>
        </p:spPr>
        <p:txBody>
          <a:bodyPr>
            <a:noAutofit/>
          </a:bodyPr>
          <a:lstStyle/>
          <a:p>
            <a:r>
              <a:rPr lang="de-DE" sz="2000" dirty="0"/>
              <a:t>Aufsichten</a:t>
            </a:r>
          </a:p>
          <a:p>
            <a:r>
              <a:rPr lang="de-DE" sz="2000" dirty="0"/>
              <a:t>Aufsicht/Präsenz bei </a:t>
            </a:r>
            <a:r>
              <a:rPr lang="de-DE" sz="2000" dirty="0" smtClean="0"/>
              <a:t>schulischen</a:t>
            </a:r>
            <a:br>
              <a:rPr lang="de-DE" sz="2000" dirty="0" smtClean="0"/>
            </a:br>
            <a:r>
              <a:rPr lang="de-DE" sz="2000" dirty="0" smtClean="0"/>
              <a:t>Veranstaltungen</a:t>
            </a:r>
            <a:endParaRPr lang="de-DE" sz="2000" dirty="0"/>
          </a:p>
          <a:p>
            <a:r>
              <a:rPr lang="de-DE" sz="2000" dirty="0"/>
              <a:t>Wandertage/Klassenfahrten</a:t>
            </a:r>
          </a:p>
          <a:p>
            <a:r>
              <a:rPr lang="de-DE" sz="2000" dirty="0"/>
              <a:t>Schullandheimaufenthalte</a:t>
            </a:r>
          </a:p>
          <a:p>
            <a:r>
              <a:rPr lang="de-DE" sz="2000" dirty="0"/>
              <a:t>Verwaltungsarbeiten</a:t>
            </a:r>
          </a:p>
          <a:p>
            <a:r>
              <a:rPr lang="de-DE" sz="2000" dirty="0"/>
              <a:t>Prüfungen</a:t>
            </a:r>
          </a:p>
          <a:p>
            <a:r>
              <a:rPr lang="de-DE" sz="2000" dirty="0"/>
              <a:t>Rücksicht bei Mehrarbeit und </a:t>
            </a:r>
            <a:r>
              <a:rPr lang="de-DE" sz="2000" dirty="0" smtClean="0"/>
              <a:t>Vertretungsstunden</a:t>
            </a:r>
            <a:endParaRPr lang="de-DE" sz="2000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4"/>
          </p:nvPr>
        </p:nvSpPr>
        <p:spPr>
          <a:xfrm>
            <a:off x="6096000" y="2368078"/>
            <a:ext cx="5393100" cy="2934999"/>
          </a:xfrm>
        </p:spPr>
        <p:txBody>
          <a:bodyPr>
            <a:normAutofit/>
          </a:bodyPr>
          <a:lstStyle/>
          <a:p>
            <a:r>
              <a:rPr lang="de-DE" sz="2000" dirty="0"/>
              <a:t>Konferenzteilnahme (Klassen-, Fach- und Gesamtlehrerkonferenzen)</a:t>
            </a:r>
          </a:p>
          <a:p>
            <a:r>
              <a:rPr lang="de-DE" sz="2000" dirty="0"/>
              <a:t>Schulkonferenz</a:t>
            </a:r>
          </a:p>
          <a:p>
            <a:r>
              <a:rPr lang="de-DE" sz="2000" dirty="0"/>
              <a:t>Fortbildung</a:t>
            </a:r>
          </a:p>
          <a:p>
            <a:r>
              <a:rPr lang="de-DE" sz="2000" dirty="0"/>
              <a:t>Pädagogische </a:t>
            </a:r>
            <a:r>
              <a:rPr lang="de-DE" sz="2000" dirty="0" smtClean="0"/>
              <a:t>Tage</a:t>
            </a:r>
            <a:endParaRPr lang="de-DE" sz="2000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444500" y="5334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Aufgaben im Schulalltag</a:t>
            </a:r>
          </a:p>
        </p:txBody>
      </p:sp>
    </p:spTree>
    <p:extLst>
      <p:ext uri="{BB962C8B-B14F-4D97-AF65-F5344CB8AC3E}">
        <p14:creationId xmlns:p14="http://schemas.microsoft.com/office/powerpoint/2010/main" val="6494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2260600"/>
            <a:ext cx="10274301" cy="4305299"/>
          </a:xfrm>
        </p:spPr>
        <p:txBody>
          <a:bodyPr>
            <a:noAutofit/>
          </a:bodyPr>
          <a:lstStyle/>
          <a:p>
            <a:r>
              <a:rPr lang="de-DE" sz="2000" dirty="0"/>
              <a:t>Alle schulischen Funktionsstelleninhaberinnen und –</a:t>
            </a:r>
            <a:r>
              <a:rPr lang="de-DE" sz="2000" dirty="0" err="1"/>
              <a:t>inhaber</a:t>
            </a:r>
            <a:r>
              <a:rPr lang="de-DE" sz="2000" dirty="0"/>
              <a:t> können ihr Amt in Teilzeit zwischen 50% bis </a:t>
            </a:r>
            <a:r>
              <a:rPr lang="de-DE" sz="2000" dirty="0" smtClean="0"/>
              <a:t>100</a:t>
            </a:r>
            <a:r>
              <a:rPr lang="de-DE" sz="2000" dirty="0"/>
              <a:t>% ausüben, während der Elternzeit auch unterhälftig, um in der Funktion zu </a:t>
            </a:r>
            <a:r>
              <a:rPr lang="de-DE" sz="2000" dirty="0" smtClean="0"/>
              <a:t>bleiben.</a:t>
            </a:r>
            <a:endParaRPr lang="de-DE" sz="2000" dirty="0"/>
          </a:p>
          <a:p>
            <a:r>
              <a:rPr lang="de-DE" sz="2000" dirty="0"/>
              <a:t>Vollzeitstellen sind weiterhin </a:t>
            </a:r>
            <a:r>
              <a:rPr lang="de-DE" sz="2000" dirty="0" smtClean="0"/>
              <a:t>teilbar </a:t>
            </a:r>
            <a:r>
              <a:rPr lang="de-DE" sz="2000" dirty="0"/>
              <a:t>(</a:t>
            </a:r>
            <a:r>
              <a:rPr lang="de-DE" sz="2000" dirty="0" err="1"/>
              <a:t>Job-Sharing</a:t>
            </a:r>
            <a:r>
              <a:rPr lang="de-DE" sz="2000" dirty="0" smtClean="0"/>
              <a:t>).</a:t>
            </a:r>
            <a:endParaRPr lang="de-DE" sz="2000" dirty="0"/>
          </a:p>
          <a:p>
            <a:r>
              <a:rPr lang="de-DE" sz="2000" dirty="0"/>
              <a:t>Die Staatlichen Schulämter weisen in Dienstbesprechungen auch künftig auf die oben genannte Thematik hin und fordern die Umsetzung </a:t>
            </a:r>
            <a:r>
              <a:rPr lang="de-DE" sz="2000" dirty="0" smtClean="0"/>
              <a:t>familienfreundlicher </a:t>
            </a:r>
            <a:r>
              <a:rPr lang="de-DE" sz="2000" dirty="0"/>
              <a:t>Rahmenbedingungen </a:t>
            </a:r>
            <a:r>
              <a:rPr lang="de-DE" sz="2000" dirty="0" smtClean="0"/>
              <a:t>ein (S.63).</a:t>
            </a:r>
            <a:endParaRPr lang="de-DE" sz="2000" dirty="0"/>
          </a:p>
          <a:p>
            <a:r>
              <a:rPr lang="de-DE" sz="2000" dirty="0"/>
              <a:t>Thematisierung dienstortnaher Betreuungsangebote für die Kinder von </a:t>
            </a:r>
            <a:r>
              <a:rPr lang="de-DE" sz="2000" dirty="0" smtClean="0"/>
              <a:t>Lehrkräften</a:t>
            </a:r>
            <a:br>
              <a:rPr lang="de-DE" sz="2000" dirty="0" smtClean="0"/>
            </a:br>
            <a:r>
              <a:rPr lang="de-DE" sz="2000" dirty="0" smtClean="0"/>
              <a:t>(SL </a:t>
            </a:r>
            <a:r>
              <a:rPr lang="de-DE" sz="2000" dirty="0"/>
              <a:t>/ Schulverwaltung / Schulträger</a:t>
            </a:r>
            <a:r>
              <a:rPr lang="de-DE" sz="2000" dirty="0" smtClean="0"/>
              <a:t>).</a:t>
            </a:r>
            <a:endParaRPr lang="de-DE" sz="20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44500" y="8382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Maßnahmen für Teilzeitbeschäftigte </a:t>
            </a:r>
            <a:r>
              <a:rPr lang="de-DE" sz="3200" dirty="0" smtClean="0">
                <a:latin typeface="Calibri" panose="020F0502020204030204" pitchFamily="34" charset="0"/>
              </a:rPr>
              <a:t>und Maßnahmen zur Vereinbarkeit </a:t>
            </a:r>
            <a:r>
              <a:rPr lang="de-DE" sz="3200" dirty="0">
                <a:latin typeface="Calibri" panose="020F0502020204030204" pitchFamily="34" charset="0"/>
              </a:rPr>
              <a:t>von Familie und Beruf</a:t>
            </a:r>
            <a:br>
              <a:rPr lang="de-DE" sz="3200" dirty="0">
                <a:latin typeface="Calibri" panose="020F0502020204030204" pitchFamily="34" charset="0"/>
              </a:rPr>
            </a:br>
            <a:r>
              <a:rPr lang="de-DE" sz="3200" dirty="0">
                <a:latin typeface="Calibri" panose="020F0502020204030204" pitchFamily="34" charset="0"/>
              </a:rPr>
              <a:t>b) Schulverwaltung</a:t>
            </a:r>
          </a:p>
        </p:txBody>
      </p:sp>
    </p:spTree>
    <p:extLst>
      <p:ext uri="{BB962C8B-B14F-4D97-AF65-F5344CB8AC3E}">
        <p14:creationId xmlns:p14="http://schemas.microsoft.com/office/powerpoint/2010/main" val="946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600200"/>
            <a:ext cx="10274301" cy="4305299"/>
          </a:xfrm>
        </p:spPr>
        <p:txBody>
          <a:bodyPr>
            <a:noAutofit/>
          </a:bodyPr>
          <a:lstStyle/>
          <a:p>
            <a:r>
              <a:rPr lang="de-DE" sz="2000" dirty="0"/>
              <a:t>Regionale </a:t>
            </a:r>
            <a:r>
              <a:rPr lang="de-DE" sz="2000" dirty="0" smtClean="0"/>
              <a:t>Vorqualifizierungsangebote. </a:t>
            </a:r>
            <a:endParaRPr lang="de-DE" sz="2000" dirty="0"/>
          </a:p>
          <a:p>
            <a:r>
              <a:rPr lang="de-DE" sz="2000" dirty="0"/>
              <a:t>Fortbildungsangebote zu klassischen Führungsthemen (Konflikte</a:t>
            </a:r>
            <a:r>
              <a:rPr lang="de-DE" sz="2000" dirty="0" smtClean="0"/>
              <a:t>).</a:t>
            </a:r>
            <a:endParaRPr lang="de-DE" sz="2000" dirty="0"/>
          </a:p>
          <a:p>
            <a:r>
              <a:rPr lang="de-DE" sz="2000" dirty="0"/>
              <a:t>Formate mit Assessment-Elementen (Anforderungen/eigene Stärken und Schwächen</a:t>
            </a:r>
            <a:r>
              <a:rPr lang="de-DE" sz="2000" dirty="0" smtClean="0"/>
              <a:t>).</a:t>
            </a:r>
            <a:endParaRPr lang="de-DE" sz="2000" dirty="0"/>
          </a:p>
          <a:p>
            <a:r>
              <a:rPr lang="de-DE" sz="2000" dirty="0"/>
              <a:t>Die Schulverwaltung bietet Personalentwicklungsgespräche </a:t>
            </a:r>
            <a:r>
              <a:rPr lang="de-DE" sz="2000" dirty="0" smtClean="0"/>
              <a:t>an.</a:t>
            </a:r>
            <a:endParaRPr lang="de-DE" sz="2000" dirty="0"/>
          </a:p>
          <a:p>
            <a:r>
              <a:rPr lang="de-DE" sz="2000" dirty="0"/>
              <a:t>Eintägige regionale und zentrale niederschwellige Angebote von Regierungspräsidium und Staatlichen Schulämtern und der Möglichkeit mit den Entscheidungsträgern Kontakt </a:t>
            </a:r>
            <a:r>
              <a:rPr lang="de-DE" sz="2000" dirty="0" smtClean="0"/>
              <a:t>aufzunehmen.</a:t>
            </a:r>
            <a:endParaRPr lang="de-DE" sz="2000" dirty="0"/>
          </a:p>
          <a:p>
            <a:r>
              <a:rPr lang="de-DE" sz="2000" dirty="0"/>
              <a:t>Angemessene Berücksichtigung weiblicher und männlicher </a:t>
            </a:r>
            <a:r>
              <a:rPr lang="de-DE" sz="2000" dirty="0" smtClean="0"/>
              <a:t>Referentinnen/Referenten.</a:t>
            </a:r>
            <a:endParaRPr lang="de-DE" sz="2000" dirty="0"/>
          </a:p>
          <a:p>
            <a:r>
              <a:rPr lang="de-DE" sz="2000" dirty="0"/>
              <a:t>Hinweis auf neu konzipierte Fortbildungsreihe „Frauen fit für Führung</a:t>
            </a:r>
            <a:r>
              <a:rPr lang="de-DE" sz="2000" dirty="0" smtClean="0"/>
              <a:t>“.</a:t>
            </a:r>
            <a:endParaRPr lang="de-DE" sz="2000" dirty="0"/>
          </a:p>
          <a:p>
            <a:r>
              <a:rPr lang="de-DE" sz="2000" dirty="0"/>
              <a:t>Fortbildungsveranstaltungen für den beruflichen </a:t>
            </a:r>
            <a:r>
              <a:rPr lang="de-DE" sz="2000" dirty="0" smtClean="0"/>
              <a:t>Wiedereinstieg.</a:t>
            </a:r>
            <a:endParaRPr lang="de-DE" sz="2000" dirty="0"/>
          </a:p>
          <a:p>
            <a:r>
              <a:rPr lang="de-DE" sz="2000" dirty="0"/>
              <a:t>Homepage Kultusministerium: „Informationen für Frauen in Führungspositionen</a:t>
            </a:r>
            <a:r>
              <a:rPr lang="de-DE" sz="2000" dirty="0" smtClean="0"/>
              <a:t>“.</a:t>
            </a:r>
            <a:endParaRPr lang="de-DE" sz="20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44500" y="5334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Fortbildende und qualifizierende </a:t>
            </a:r>
            <a:r>
              <a:rPr lang="de-DE" sz="3200" dirty="0" smtClean="0">
                <a:latin typeface="Calibri" panose="020F0502020204030204" pitchFamily="34" charset="0"/>
              </a:rPr>
              <a:t>Maßnahmen (S.64/65)</a:t>
            </a:r>
            <a:endParaRPr lang="de-DE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8501" y="1625600"/>
            <a:ext cx="10274300" cy="36783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400" dirty="0"/>
              <a:t>Bestandsaufnahme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Zielvorgaben</a:t>
            </a:r>
          </a:p>
          <a:p>
            <a:pPr>
              <a:lnSpc>
                <a:spcPct val="150000"/>
              </a:lnSpc>
            </a:pPr>
            <a:r>
              <a:rPr lang="de-DE" sz="2400" dirty="0" smtClean="0"/>
              <a:t>Fördermaßnahmen</a:t>
            </a:r>
            <a:endParaRPr lang="de-DE" sz="24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44500" y="5334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Aufbau des Chancengleichheitsplans</a:t>
            </a:r>
          </a:p>
        </p:txBody>
      </p:sp>
    </p:spTree>
    <p:extLst>
      <p:ext uri="{BB962C8B-B14F-4D97-AF65-F5344CB8AC3E}">
        <p14:creationId xmlns:p14="http://schemas.microsoft.com/office/powerpoint/2010/main" val="5070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44500" y="5334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Ziel des Gesetzes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98501" y="1625600"/>
            <a:ext cx="10274300" cy="36783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/>
              <a:t>D</a:t>
            </a:r>
            <a:r>
              <a:rPr lang="de-DE" sz="2400" dirty="0" smtClean="0"/>
              <a:t>ie </a:t>
            </a:r>
            <a:r>
              <a:rPr lang="de-DE" sz="2400" dirty="0"/>
              <a:t>Verwirklichung der beruflichen Chancengleichheit von Frauen und Männern im öffentlichen Dienst des Landes Baden-Württemberg. </a:t>
            </a:r>
          </a:p>
          <a:p>
            <a:r>
              <a:rPr lang="de-DE" sz="2400" dirty="0"/>
              <a:t>D</a:t>
            </a:r>
            <a:r>
              <a:rPr lang="de-DE" sz="2400" dirty="0" smtClean="0"/>
              <a:t>ie </a:t>
            </a:r>
            <a:r>
              <a:rPr lang="de-DE" sz="2400" dirty="0"/>
              <a:t>berufliche Förderung der Frauen unter Wahrung des Vorrangs von Eignung, Befähigung und fachlicher Leistung (Artikel 33 Abs. 2 GG), insbesondere die Verbesserung der Zugangs- und Aufstiegschancen für Frauen, eine deutliche Erhöhung des Anteils der Frauen in Bereichen, in denen sie geringer repräsentiert sind als Männer sowie die Beseitigung bestehender Benachteiligungen. </a:t>
            </a:r>
          </a:p>
          <a:p>
            <a:r>
              <a:rPr lang="de-DE" sz="2400" dirty="0"/>
              <a:t>E</a:t>
            </a:r>
            <a:r>
              <a:rPr lang="de-DE" sz="2400" dirty="0" smtClean="0"/>
              <a:t>ine </a:t>
            </a:r>
            <a:r>
              <a:rPr lang="de-DE" sz="2400" dirty="0"/>
              <a:t>bessere Vereinbarkeit von Familie und Beruf für Frauen und </a:t>
            </a:r>
            <a:r>
              <a:rPr lang="de-DE" sz="2400" dirty="0" smtClean="0"/>
              <a:t>Männer.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526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nhaltsplatzhalt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200" y="1625600"/>
            <a:ext cx="8905875" cy="3409950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7429500" y="2532063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links 5"/>
          <p:cNvSpPr/>
          <p:nvPr/>
        </p:nvSpPr>
        <p:spPr>
          <a:xfrm>
            <a:off x="7429500" y="1947067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links 6"/>
          <p:cNvSpPr/>
          <p:nvPr/>
        </p:nvSpPr>
        <p:spPr>
          <a:xfrm>
            <a:off x="7429500" y="3659190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links 7"/>
          <p:cNvSpPr/>
          <p:nvPr/>
        </p:nvSpPr>
        <p:spPr>
          <a:xfrm>
            <a:off x="7423150" y="3935416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44500" y="5334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Frauen in Funktionsstellen </a:t>
            </a:r>
            <a:r>
              <a:rPr lang="de-DE" sz="3200" dirty="0" smtClean="0">
                <a:latin typeface="Calibri" panose="020F0502020204030204" pitchFamily="34" charset="0"/>
              </a:rPr>
              <a:t>- Grund- </a:t>
            </a:r>
            <a:r>
              <a:rPr lang="de-DE" sz="3200" dirty="0">
                <a:latin typeface="Calibri" panose="020F0502020204030204" pitchFamily="34" charset="0"/>
              </a:rPr>
              <a:t>und Hauptschulen</a:t>
            </a:r>
          </a:p>
        </p:txBody>
      </p:sp>
    </p:spTree>
    <p:extLst>
      <p:ext uri="{BB962C8B-B14F-4D97-AF65-F5344CB8AC3E}">
        <p14:creationId xmlns:p14="http://schemas.microsoft.com/office/powerpoint/2010/main" val="206411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nhaltsplatzhalt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6425" y="1625600"/>
            <a:ext cx="8743950" cy="2886075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7410450" y="2057400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links 5"/>
          <p:cNvSpPr/>
          <p:nvPr/>
        </p:nvSpPr>
        <p:spPr>
          <a:xfrm>
            <a:off x="7410450" y="2413000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links 6"/>
          <p:cNvSpPr/>
          <p:nvPr/>
        </p:nvSpPr>
        <p:spPr>
          <a:xfrm>
            <a:off x="7410450" y="3124200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44500" y="5334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Frauen in Funktionsstellen - Sonderschulen</a:t>
            </a:r>
          </a:p>
        </p:txBody>
      </p:sp>
    </p:spTree>
    <p:extLst>
      <p:ext uri="{BB962C8B-B14F-4D97-AF65-F5344CB8AC3E}">
        <p14:creationId xmlns:p14="http://schemas.microsoft.com/office/powerpoint/2010/main" val="274647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Frauen in Funktionsstellen - Realschulen</a:t>
            </a:r>
            <a:br>
              <a:rPr lang="de-DE" dirty="0"/>
            </a:b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196" y="2387600"/>
            <a:ext cx="8403829" cy="2401094"/>
          </a:xfrm>
          <a:prstGeom prst="rect">
            <a:avLst/>
          </a:prstGeom>
        </p:spPr>
      </p:pic>
      <p:sp>
        <p:nvSpPr>
          <p:cNvPr id="5" name="Pfeil nach links 4"/>
          <p:cNvSpPr/>
          <p:nvPr/>
        </p:nvSpPr>
        <p:spPr>
          <a:xfrm>
            <a:off x="7296150" y="2755900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links 5"/>
          <p:cNvSpPr/>
          <p:nvPr/>
        </p:nvSpPr>
        <p:spPr>
          <a:xfrm>
            <a:off x="7296150" y="3352800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links 6"/>
          <p:cNvSpPr/>
          <p:nvPr/>
        </p:nvSpPr>
        <p:spPr>
          <a:xfrm>
            <a:off x="7296150" y="3905647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links 7"/>
          <p:cNvSpPr/>
          <p:nvPr/>
        </p:nvSpPr>
        <p:spPr>
          <a:xfrm>
            <a:off x="7296150" y="4347170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12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864142"/>
              </p:ext>
            </p:extLst>
          </p:nvPr>
        </p:nvGraphicFramePr>
        <p:xfrm>
          <a:off x="596900" y="1625600"/>
          <a:ext cx="10515600" cy="3235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Anzahl</a:t>
                      </a:r>
                      <a:br>
                        <a:rPr lang="de-DE" dirty="0" smtClean="0"/>
                      </a:br>
                      <a:r>
                        <a:rPr lang="de-DE" dirty="0" smtClean="0"/>
                        <a:t>Frauen </a:t>
                      </a:r>
                      <a:r>
                        <a:rPr lang="de-DE" baseline="0" dirty="0" smtClean="0"/>
                        <a:t>+ Männer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2014 Frauen in %</a:t>
                      </a:r>
                      <a:endParaRPr lang="de-DE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 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4   (VZ)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50%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 14+Z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</a:t>
                      </a:r>
                      <a:r>
                        <a:rPr lang="de-DE" baseline="0" dirty="0" smtClean="0"/>
                        <a:t>2   (VZ)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50%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 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23   (VZ)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26%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 13+Z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22%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Stv</a:t>
                      </a:r>
                      <a:r>
                        <a:rPr lang="de-DE" dirty="0" smtClean="0"/>
                        <a:t>. SL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 14+Z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25%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 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 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67%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 13+Z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50%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el 1"/>
          <p:cNvSpPr txBox="1">
            <a:spLocks/>
          </p:cNvSpPr>
          <p:nvPr/>
        </p:nvSpPr>
        <p:spPr>
          <a:xfrm>
            <a:off x="444500" y="5334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>
                <a:latin typeface="Calibri" panose="020F0502020204030204" pitchFamily="34" charset="0"/>
              </a:rPr>
              <a:t>Frauen </a:t>
            </a:r>
            <a:r>
              <a:rPr lang="de-DE" sz="3200" smtClean="0">
                <a:latin typeface="Calibri" panose="020F0502020204030204" pitchFamily="34" charset="0"/>
              </a:rPr>
              <a:t>in Funktionsstellen - Gemeinschaftsschulen</a:t>
            </a:r>
            <a:endParaRPr lang="de-DE" sz="3200" dirty="0">
              <a:latin typeface="Calibri" panose="020F0502020204030204" pitchFamily="34" charset="0"/>
            </a:endParaRPr>
          </a:p>
        </p:txBody>
      </p:sp>
      <p:sp>
        <p:nvSpPr>
          <p:cNvPr id="6" name="Pfeil nach links 5"/>
          <p:cNvSpPr/>
          <p:nvPr/>
        </p:nvSpPr>
        <p:spPr>
          <a:xfrm>
            <a:off x="9175750" y="3091180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links 6"/>
          <p:cNvSpPr/>
          <p:nvPr/>
        </p:nvSpPr>
        <p:spPr>
          <a:xfrm>
            <a:off x="9175750" y="3465513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links 7"/>
          <p:cNvSpPr/>
          <p:nvPr/>
        </p:nvSpPr>
        <p:spPr>
          <a:xfrm>
            <a:off x="9175750" y="3839846"/>
            <a:ext cx="419100" cy="228600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5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Zielvorgaben und Fördermaßnahmen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Der durchschnittliche Anteil von </a:t>
            </a:r>
            <a:r>
              <a:rPr lang="de-DE" sz="2000" dirty="0"/>
              <a:t>Frauen in Führungspositionen der </a:t>
            </a:r>
            <a:r>
              <a:rPr lang="de-DE" sz="2000" dirty="0" smtClean="0"/>
              <a:t>Grund-, Haupt-, Gemeinschafts-, </a:t>
            </a:r>
            <a:r>
              <a:rPr lang="de-DE" sz="2000" dirty="0"/>
              <a:t>Real– und Sonderschulen  ist im Vergleich zum letzten Chancengleichheitsplan (2009)  von 51,3% auf 62,2% </a:t>
            </a:r>
            <a:r>
              <a:rPr lang="de-DE" sz="2000" dirty="0" smtClean="0"/>
              <a:t>angestiegen</a:t>
            </a:r>
            <a:r>
              <a:rPr lang="de-DE" sz="2000" dirty="0"/>
              <a:t>.</a:t>
            </a:r>
          </a:p>
          <a:p>
            <a:r>
              <a:rPr lang="de-DE" sz="2000" dirty="0"/>
              <a:t>Unterrepräsentanz: Der Anteil von Frauen nimmt in den höheren Besoldungsgruppen ab. Rückgänge sind allerdings in Relation zu Stellenangeboten zu sehen.</a:t>
            </a:r>
          </a:p>
          <a:p>
            <a:r>
              <a:rPr lang="de-DE" sz="2000" b="1" u="sng" dirty="0"/>
              <a:t>Zielvorgabe:</a:t>
            </a:r>
            <a:r>
              <a:rPr lang="de-DE" sz="2000" dirty="0"/>
              <a:t> Bei Unterrepräsentanz soll mindestens die Hälfte der durch Einstellung zu besetzenden Stellen, mit Frauen besetzt </a:t>
            </a:r>
            <a:r>
              <a:rPr lang="de-DE" sz="2000" dirty="0" smtClean="0"/>
              <a:t>werden (S.60).</a:t>
            </a:r>
            <a:endParaRPr lang="de-DE" sz="2000" dirty="0"/>
          </a:p>
          <a:p>
            <a:r>
              <a:rPr lang="de-DE" sz="2000" dirty="0"/>
              <a:t>Bei Beförderungen und der Übertragung höherwertiger Tätigkeiten ist der Anteil der </a:t>
            </a:r>
            <a:r>
              <a:rPr lang="de-DE" sz="2000" dirty="0" smtClean="0"/>
              <a:t>Frauen </a:t>
            </a:r>
            <a:r>
              <a:rPr lang="de-DE" sz="2000" dirty="0"/>
              <a:t>in </a:t>
            </a:r>
            <a:r>
              <a:rPr lang="de-DE" sz="2000" dirty="0" smtClean="0"/>
              <a:t>Bereichen, </a:t>
            </a:r>
            <a:r>
              <a:rPr lang="de-DE" sz="2000" dirty="0"/>
              <a:t>in denen sie in geringerer Zahl beschäftigt sind als Männer, deutlich zu erhöhen.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78576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803400"/>
            <a:ext cx="10274301" cy="4305299"/>
          </a:xfrm>
        </p:spPr>
        <p:txBody>
          <a:bodyPr>
            <a:noAutofit/>
          </a:bodyPr>
          <a:lstStyle/>
          <a:p>
            <a:r>
              <a:rPr lang="de-DE" sz="2000" u="sng" dirty="0"/>
              <a:t>SL sind zur Personalentwicklung und Frauenförderung verpflichtet:</a:t>
            </a:r>
          </a:p>
          <a:p>
            <a:r>
              <a:rPr lang="de-DE" sz="2000" dirty="0"/>
              <a:t>V</a:t>
            </a:r>
            <a:r>
              <a:rPr lang="de-DE" sz="2000" dirty="0" smtClean="0"/>
              <a:t>erstärkte </a:t>
            </a:r>
            <a:r>
              <a:rPr lang="de-DE" sz="2000" dirty="0"/>
              <a:t>Einbindung von Lehrerinnen in </a:t>
            </a:r>
            <a:r>
              <a:rPr lang="de-DE" sz="2000" u="sng" dirty="0"/>
              <a:t>Schulleitungsaufgaben</a:t>
            </a:r>
            <a:r>
              <a:rPr lang="de-DE" sz="2000" dirty="0"/>
              <a:t>, wie z.B. die Übertragung von Aufgaben im Rektorat, die Übernahme der Prüfungsorganisation und die Mitarbeit bei Planungs- und Schulentwicklungsaufgaben </a:t>
            </a:r>
          </a:p>
          <a:p>
            <a:r>
              <a:rPr lang="de-DE" sz="2000" dirty="0"/>
              <a:t>D</a:t>
            </a:r>
            <a:r>
              <a:rPr lang="de-DE" sz="2000" dirty="0" smtClean="0"/>
              <a:t>.h</a:t>
            </a:r>
            <a:r>
              <a:rPr lang="de-DE" sz="2000" dirty="0"/>
              <a:t>. Übertragung von Aufgaben, in denen Frauen Kompetenzen erwerben und Erfahrungen sammeln können - </a:t>
            </a:r>
            <a:r>
              <a:rPr lang="de-DE" sz="2000" u="sng" dirty="0"/>
              <a:t>ohne zeitliche Mehrbelastung!!!</a:t>
            </a:r>
            <a:endParaRPr lang="de-DE" sz="2000" dirty="0"/>
          </a:p>
          <a:p>
            <a:r>
              <a:rPr lang="de-DE" sz="2000" dirty="0"/>
              <a:t>Diese Aufgaben motivieren und qualifizieren Frauen und ermöglichen eine Einschätzung an die Anforderungen von Führungsaufgaben</a:t>
            </a:r>
          </a:p>
          <a:p>
            <a:r>
              <a:rPr lang="de-DE" sz="2000" dirty="0"/>
              <a:t>Berücksichtigung von in der Familienphase erworbenen Fähigkeiten, wie z.B. Zeitmanagement</a:t>
            </a:r>
          </a:p>
          <a:p>
            <a:endParaRPr lang="de-DE" sz="1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44500" y="533400"/>
            <a:ext cx="11290300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>
                <a:latin typeface="Calibri" panose="020F0502020204030204" pitchFamily="34" charset="0"/>
              </a:rPr>
              <a:t>Personelle und organisatorische Maßnahmen</a:t>
            </a:r>
            <a:br>
              <a:rPr lang="de-DE" sz="3200" dirty="0">
                <a:latin typeface="Calibri" panose="020F0502020204030204" pitchFamily="34" charset="0"/>
              </a:rPr>
            </a:br>
            <a:r>
              <a:rPr lang="de-DE" sz="3200" dirty="0">
                <a:latin typeface="Calibri" panose="020F0502020204030204" pitchFamily="34" charset="0"/>
              </a:rPr>
              <a:t>a) Aufgaben </a:t>
            </a:r>
            <a:r>
              <a:rPr lang="de-DE" sz="3200">
                <a:latin typeface="Calibri" panose="020F0502020204030204" pitchFamily="34" charset="0"/>
              </a:rPr>
              <a:t>der </a:t>
            </a:r>
            <a:r>
              <a:rPr lang="de-DE" sz="3200" smtClean="0">
                <a:latin typeface="Calibri" panose="020F0502020204030204" pitchFamily="34" charset="0"/>
              </a:rPr>
              <a:t>Schulleitungen (SL)</a:t>
            </a:r>
            <a:endParaRPr lang="de-DE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e">
  <a:themeElements>
    <a:clrScheme name="Benutzerdefiniert 5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70C0"/>
      </a:accent1>
      <a:accent2>
        <a:srgbClr val="00206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0</TotalTime>
  <Words>766</Words>
  <Application>Microsoft Office PowerPoint</Application>
  <PresentationFormat>Breitbild</PresentationFormat>
  <Paragraphs>96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Calibri</vt:lpstr>
      <vt:lpstr>Gill Sans MT</vt:lpstr>
      <vt:lpstr>Wingdings 2</vt:lpstr>
      <vt:lpstr>Dividende</vt:lpstr>
      <vt:lpstr> </vt:lpstr>
      <vt:lpstr>PowerPoint-Präsentation</vt:lpstr>
      <vt:lpstr>PowerPoint-Präsentation</vt:lpstr>
      <vt:lpstr>PowerPoint-Präsentation</vt:lpstr>
      <vt:lpstr>PowerPoint-Präsentation</vt:lpstr>
      <vt:lpstr>Frauen in Funktionsstellen - Realschulen </vt:lpstr>
      <vt:lpstr>PowerPoint-Präsentation</vt:lpstr>
      <vt:lpstr>Zielvorgaben und Fördermaßnahmen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Lust auf mehr?</dc:title>
  <dc:creator>Mo.Schelling</dc:creator>
  <cp:lastModifiedBy>Mo.Schelling</cp:lastModifiedBy>
  <cp:revision>443</cp:revision>
  <dcterms:created xsi:type="dcterms:W3CDTF">2015-10-17T14:28:31Z</dcterms:created>
  <dcterms:modified xsi:type="dcterms:W3CDTF">2016-02-28T18:09:02Z</dcterms:modified>
</cp:coreProperties>
</file>